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89" r:id="rId4"/>
    <p:sldId id="258" r:id="rId5"/>
    <p:sldId id="314" r:id="rId6"/>
    <p:sldId id="259" r:id="rId7"/>
    <p:sldId id="298" r:id="rId8"/>
    <p:sldId id="260" r:id="rId9"/>
    <p:sldId id="261" r:id="rId10"/>
    <p:sldId id="299" r:id="rId11"/>
    <p:sldId id="300" r:id="rId12"/>
    <p:sldId id="263" r:id="rId13"/>
    <p:sldId id="264" r:id="rId14"/>
    <p:sldId id="265" r:id="rId15"/>
    <p:sldId id="266" r:id="rId16"/>
    <p:sldId id="271" r:id="rId17"/>
    <p:sldId id="270" r:id="rId18"/>
    <p:sldId id="313" r:id="rId19"/>
    <p:sldId id="272" r:id="rId20"/>
    <p:sldId id="275" r:id="rId21"/>
    <p:sldId id="274" r:id="rId22"/>
    <p:sldId id="276" r:id="rId23"/>
    <p:sldId id="277" r:id="rId24"/>
    <p:sldId id="278" r:id="rId25"/>
    <p:sldId id="279" r:id="rId26"/>
    <p:sldId id="273" r:id="rId27"/>
    <p:sldId id="309" r:id="rId28"/>
    <p:sldId id="281" r:id="rId29"/>
    <p:sldId id="280" r:id="rId30"/>
    <p:sldId id="282" r:id="rId31"/>
    <p:sldId id="285" r:id="rId32"/>
    <p:sldId id="283" r:id="rId33"/>
    <p:sldId id="284" r:id="rId34"/>
    <p:sldId id="310" r:id="rId35"/>
    <p:sldId id="287" r:id="rId36"/>
    <p:sldId id="290" r:id="rId37"/>
    <p:sldId id="291" r:id="rId38"/>
    <p:sldId id="292" r:id="rId39"/>
    <p:sldId id="293" r:id="rId40"/>
    <p:sldId id="295" r:id="rId41"/>
    <p:sldId id="296" r:id="rId42"/>
    <p:sldId id="297" r:id="rId43"/>
    <p:sldId id="288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800E01-A153-4785-8E59-F1EB2C4CF6CD}" v="1" dt="2025-02-02T11:38:46.6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595" autoAdjust="0"/>
  </p:normalViewPr>
  <p:slideViewPr>
    <p:cSldViewPr>
      <p:cViewPr varScale="1">
        <p:scale>
          <a:sx n="93" d="100"/>
          <a:sy n="93" d="100"/>
        </p:scale>
        <p:origin x="2124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8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jandro Laguna Sanz" userId="92051962-273e-4f79-a025-120ab1605eec" providerId="ADAL" clId="{62800E01-A153-4785-8E59-F1EB2C4CF6CD}"/>
    <pc:docChg chg="custSel addSld modSld">
      <pc:chgData name="Alejandro Laguna Sanz" userId="92051962-273e-4f79-a025-120ab1605eec" providerId="ADAL" clId="{62800E01-A153-4785-8E59-F1EB2C4CF6CD}" dt="2025-02-02T11:38:57.674" v="62" actId="1076"/>
      <pc:docMkLst>
        <pc:docMk/>
      </pc:docMkLst>
      <pc:sldChg chg="modSp mod">
        <pc:chgData name="Alejandro Laguna Sanz" userId="92051962-273e-4f79-a025-120ab1605eec" providerId="ADAL" clId="{62800E01-A153-4785-8E59-F1EB2C4CF6CD}" dt="2025-01-19T19:12:08.886" v="6" actId="1076"/>
        <pc:sldMkLst>
          <pc:docMk/>
          <pc:sldMk cId="2297220232" sldId="261"/>
        </pc:sldMkLst>
        <pc:spChg chg="mod">
          <ac:chgData name="Alejandro Laguna Sanz" userId="92051962-273e-4f79-a025-120ab1605eec" providerId="ADAL" clId="{62800E01-A153-4785-8E59-F1EB2C4CF6CD}" dt="2025-01-19T19:12:02.918" v="4" actId="14100"/>
          <ac:spMkLst>
            <pc:docMk/>
            <pc:sldMk cId="2297220232" sldId="261"/>
            <ac:spMk id="5" creationId="{39A59A3B-4CC3-4092-A890-1C810D50D0EC}"/>
          </ac:spMkLst>
        </pc:spChg>
        <pc:spChg chg="mod">
          <ac:chgData name="Alejandro Laguna Sanz" userId="92051962-273e-4f79-a025-120ab1605eec" providerId="ADAL" clId="{62800E01-A153-4785-8E59-F1EB2C4CF6CD}" dt="2025-01-19T19:12:08.886" v="6" actId="1076"/>
          <ac:spMkLst>
            <pc:docMk/>
            <pc:sldMk cId="2297220232" sldId="261"/>
            <ac:spMk id="46" creationId="{00000000-0000-0000-0000-000000000000}"/>
          </ac:spMkLst>
        </pc:spChg>
      </pc:sldChg>
      <pc:sldChg chg="modSp mod">
        <pc:chgData name="Alejandro Laguna Sanz" userId="92051962-273e-4f79-a025-120ab1605eec" providerId="ADAL" clId="{62800E01-A153-4785-8E59-F1EB2C4CF6CD}" dt="2025-01-23T15:40:21.489" v="26" actId="20577"/>
        <pc:sldMkLst>
          <pc:docMk/>
          <pc:sldMk cId="967980496" sldId="265"/>
        </pc:sldMkLst>
        <pc:spChg chg="mod">
          <ac:chgData name="Alejandro Laguna Sanz" userId="92051962-273e-4f79-a025-120ab1605eec" providerId="ADAL" clId="{62800E01-A153-4785-8E59-F1EB2C4CF6CD}" dt="2025-01-23T15:40:21.489" v="26" actId="20577"/>
          <ac:spMkLst>
            <pc:docMk/>
            <pc:sldMk cId="967980496" sldId="265"/>
            <ac:spMk id="6" creationId="{00000000-0000-0000-0000-000000000000}"/>
          </ac:spMkLst>
        </pc:spChg>
      </pc:sldChg>
      <pc:sldChg chg="modSp mod">
        <pc:chgData name="Alejandro Laguna Sanz" userId="92051962-273e-4f79-a025-120ab1605eec" providerId="ADAL" clId="{62800E01-A153-4785-8E59-F1EB2C4CF6CD}" dt="2025-01-23T15:40:32.738" v="27" actId="1076"/>
        <pc:sldMkLst>
          <pc:docMk/>
          <pc:sldMk cId="3184806440" sldId="266"/>
        </pc:sldMkLst>
        <pc:spChg chg="mod">
          <ac:chgData name="Alejandro Laguna Sanz" userId="92051962-273e-4f79-a025-120ab1605eec" providerId="ADAL" clId="{62800E01-A153-4785-8E59-F1EB2C4CF6CD}" dt="2025-01-23T15:40:32.738" v="27" actId="1076"/>
          <ac:spMkLst>
            <pc:docMk/>
            <pc:sldMk cId="3184806440" sldId="266"/>
            <ac:spMk id="9" creationId="{00000000-0000-0000-0000-000000000000}"/>
          </ac:spMkLst>
        </pc:spChg>
      </pc:sldChg>
      <pc:sldChg chg="mod modShow">
        <pc:chgData name="Alejandro Laguna Sanz" userId="92051962-273e-4f79-a025-120ab1605eec" providerId="ADAL" clId="{62800E01-A153-4785-8E59-F1EB2C4CF6CD}" dt="2025-01-23T15:39:23.409" v="7" actId="729"/>
        <pc:sldMkLst>
          <pc:docMk/>
          <pc:sldMk cId="1916293081" sldId="267"/>
        </pc:sldMkLst>
      </pc:sldChg>
      <pc:sldChg chg="modSp mod modShow">
        <pc:chgData name="Alejandro Laguna Sanz" userId="92051962-273e-4f79-a025-120ab1605eec" providerId="ADAL" clId="{62800E01-A153-4785-8E59-F1EB2C4CF6CD}" dt="2025-01-28T19:26:32.801" v="58" actId="729"/>
        <pc:sldMkLst>
          <pc:docMk/>
          <pc:sldMk cId="3437421069" sldId="268"/>
        </pc:sldMkLst>
        <pc:spChg chg="mod">
          <ac:chgData name="Alejandro Laguna Sanz" userId="92051962-273e-4f79-a025-120ab1605eec" providerId="ADAL" clId="{62800E01-A153-4785-8E59-F1EB2C4CF6CD}" dt="2025-01-28T19:25:54.610" v="56" actId="20577"/>
          <ac:spMkLst>
            <pc:docMk/>
            <pc:sldMk cId="3437421069" sldId="268"/>
            <ac:spMk id="10" creationId="{00000000-0000-0000-0000-000000000000}"/>
          </ac:spMkLst>
        </pc:spChg>
      </pc:sldChg>
      <pc:sldChg chg="modSp mod">
        <pc:chgData name="Alejandro Laguna Sanz" userId="92051962-273e-4f79-a025-120ab1605eec" providerId="ADAL" clId="{62800E01-A153-4785-8E59-F1EB2C4CF6CD}" dt="2025-01-23T15:43:32.560" v="50" actId="20577"/>
        <pc:sldMkLst>
          <pc:docMk/>
          <pc:sldMk cId="3786754265" sldId="270"/>
        </pc:sldMkLst>
        <pc:spChg chg="mod">
          <ac:chgData name="Alejandro Laguna Sanz" userId="92051962-273e-4f79-a025-120ab1605eec" providerId="ADAL" clId="{62800E01-A153-4785-8E59-F1EB2C4CF6CD}" dt="2025-01-23T15:43:32.560" v="50" actId="20577"/>
          <ac:spMkLst>
            <pc:docMk/>
            <pc:sldMk cId="3786754265" sldId="270"/>
            <ac:spMk id="4" creationId="{00000000-0000-0000-0000-000000000000}"/>
          </ac:spMkLst>
        </pc:spChg>
        <pc:spChg chg="mod">
          <ac:chgData name="Alejandro Laguna Sanz" userId="92051962-273e-4f79-a025-120ab1605eec" providerId="ADAL" clId="{62800E01-A153-4785-8E59-F1EB2C4CF6CD}" dt="2025-01-23T15:42:50.028" v="34" actId="14100"/>
          <ac:spMkLst>
            <pc:docMk/>
            <pc:sldMk cId="3786754265" sldId="270"/>
            <ac:spMk id="6" creationId="{00000000-0000-0000-0000-000000000000}"/>
          </ac:spMkLst>
        </pc:spChg>
        <pc:spChg chg="mod">
          <ac:chgData name="Alejandro Laguna Sanz" userId="92051962-273e-4f79-a025-120ab1605eec" providerId="ADAL" clId="{62800E01-A153-4785-8E59-F1EB2C4CF6CD}" dt="2025-01-23T15:41:38.903" v="31" actId="1076"/>
          <ac:spMkLst>
            <pc:docMk/>
            <pc:sldMk cId="3786754265" sldId="270"/>
            <ac:spMk id="9" creationId="{00000000-0000-0000-0000-000000000000}"/>
          </ac:spMkLst>
        </pc:spChg>
        <pc:spChg chg="mod">
          <ac:chgData name="Alejandro Laguna Sanz" userId="92051962-273e-4f79-a025-120ab1605eec" providerId="ADAL" clId="{62800E01-A153-4785-8E59-F1EB2C4CF6CD}" dt="2025-01-23T15:43:09.042" v="42" actId="20577"/>
          <ac:spMkLst>
            <pc:docMk/>
            <pc:sldMk cId="3786754265" sldId="270"/>
            <ac:spMk id="14" creationId="{00000000-0000-0000-0000-000000000000}"/>
          </ac:spMkLst>
        </pc:spChg>
        <pc:spChg chg="mod">
          <ac:chgData name="Alejandro Laguna Sanz" userId="92051962-273e-4f79-a025-120ab1605eec" providerId="ADAL" clId="{62800E01-A153-4785-8E59-F1EB2C4CF6CD}" dt="2025-01-23T15:41:42.951" v="32" actId="1076"/>
          <ac:spMkLst>
            <pc:docMk/>
            <pc:sldMk cId="3786754265" sldId="270"/>
            <ac:spMk id="18" creationId="{00000000-0000-0000-0000-000000000000}"/>
          </ac:spMkLst>
        </pc:spChg>
      </pc:sldChg>
      <pc:sldChg chg="addSp delSp modSp mod">
        <pc:chgData name="Alejandro Laguna Sanz" userId="92051962-273e-4f79-a025-120ab1605eec" providerId="ADAL" clId="{62800E01-A153-4785-8E59-F1EB2C4CF6CD}" dt="2025-02-02T11:38:57.674" v="62" actId="1076"/>
        <pc:sldMkLst>
          <pc:docMk/>
          <pc:sldMk cId="1698773179" sldId="295"/>
        </pc:sldMkLst>
        <pc:spChg chg="del">
          <ac:chgData name="Alejandro Laguna Sanz" userId="92051962-273e-4f79-a025-120ab1605eec" providerId="ADAL" clId="{62800E01-A153-4785-8E59-F1EB2C4CF6CD}" dt="2025-02-02T11:38:51.223" v="60" actId="478"/>
          <ac:spMkLst>
            <pc:docMk/>
            <pc:sldMk cId="1698773179" sldId="295"/>
            <ac:spMk id="5" creationId="{00000000-0000-0000-0000-000000000000}"/>
          </ac:spMkLst>
        </pc:spChg>
        <pc:spChg chg="add mod">
          <ac:chgData name="Alejandro Laguna Sanz" userId="92051962-273e-4f79-a025-120ab1605eec" providerId="ADAL" clId="{62800E01-A153-4785-8E59-F1EB2C4CF6CD}" dt="2025-02-02T11:38:46.664" v="59"/>
          <ac:spMkLst>
            <pc:docMk/>
            <pc:sldMk cId="1698773179" sldId="295"/>
            <ac:spMk id="6" creationId="{6D012E92-2C77-242B-E37D-0E892864D9FF}"/>
          </ac:spMkLst>
        </pc:spChg>
        <pc:spChg chg="add mod">
          <ac:chgData name="Alejandro Laguna Sanz" userId="92051962-273e-4f79-a025-120ab1605eec" providerId="ADAL" clId="{62800E01-A153-4785-8E59-F1EB2C4CF6CD}" dt="2025-02-02T11:38:57.674" v="62" actId="1076"/>
          <ac:spMkLst>
            <pc:docMk/>
            <pc:sldMk cId="1698773179" sldId="295"/>
            <ac:spMk id="9" creationId="{0CE8736A-8C30-86B2-454F-AC767EA85F92}"/>
          </ac:spMkLst>
        </pc:spChg>
        <pc:spChg chg="del">
          <ac:chgData name="Alejandro Laguna Sanz" userId="92051962-273e-4f79-a025-120ab1605eec" providerId="ADAL" clId="{62800E01-A153-4785-8E59-F1EB2C4CF6CD}" dt="2025-02-02T11:38:52.446" v="61" actId="478"/>
          <ac:spMkLst>
            <pc:docMk/>
            <pc:sldMk cId="1698773179" sldId="295"/>
            <ac:spMk id="18" creationId="{00000000-0000-0000-0000-000000000000}"/>
          </ac:spMkLst>
        </pc:spChg>
      </pc:sldChg>
      <pc:sldChg chg="modSp mod">
        <pc:chgData name="Alejandro Laguna Sanz" userId="92051962-273e-4f79-a025-120ab1605eec" providerId="ADAL" clId="{62800E01-A153-4785-8E59-F1EB2C4CF6CD}" dt="2025-01-23T16:43:16.070" v="52" actId="20577"/>
        <pc:sldMkLst>
          <pc:docMk/>
          <pc:sldMk cId="1941455688" sldId="297"/>
        </pc:sldMkLst>
        <pc:spChg chg="mod">
          <ac:chgData name="Alejandro Laguna Sanz" userId="92051962-273e-4f79-a025-120ab1605eec" providerId="ADAL" clId="{62800E01-A153-4785-8E59-F1EB2C4CF6CD}" dt="2025-01-23T16:43:11.836" v="51" actId="20577"/>
          <ac:spMkLst>
            <pc:docMk/>
            <pc:sldMk cId="1941455688" sldId="297"/>
            <ac:spMk id="41" creationId="{00000000-0000-0000-0000-000000000000}"/>
          </ac:spMkLst>
        </pc:spChg>
        <pc:spChg chg="mod">
          <ac:chgData name="Alejandro Laguna Sanz" userId="92051962-273e-4f79-a025-120ab1605eec" providerId="ADAL" clId="{62800E01-A153-4785-8E59-F1EB2C4CF6CD}" dt="2025-01-23T16:43:16.070" v="52" actId="20577"/>
          <ac:spMkLst>
            <pc:docMk/>
            <pc:sldMk cId="1941455688" sldId="297"/>
            <ac:spMk id="42" creationId="{00000000-0000-0000-0000-000000000000}"/>
          </ac:spMkLst>
        </pc:spChg>
      </pc:sldChg>
      <pc:sldChg chg="mod modShow">
        <pc:chgData name="Alejandro Laguna Sanz" userId="92051962-273e-4f79-a025-120ab1605eec" providerId="ADAL" clId="{62800E01-A153-4785-8E59-F1EB2C4CF6CD}" dt="2025-01-23T15:39:23.409" v="7" actId="729"/>
        <pc:sldMkLst>
          <pc:docMk/>
          <pc:sldMk cId="189249463" sldId="302"/>
        </pc:sldMkLst>
      </pc:sldChg>
      <pc:sldChg chg="mod modShow">
        <pc:chgData name="Alejandro Laguna Sanz" userId="92051962-273e-4f79-a025-120ab1605eec" providerId="ADAL" clId="{62800E01-A153-4785-8E59-F1EB2C4CF6CD}" dt="2025-01-23T15:39:23.409" v="7" actId="729"/>
        <pc:sldMkLst>
          <pc:docMk/>
          <pc:sldMk cId="847508524" sldId="304"/>
        </pc:sldMkLst>
      </pc:sldChg>
      <pc:sldChg chg="mod modShow">
        <pc:chgData name="Alejandro Laguna Sanz" userId="92051962-273e-4f79-a025-120ab1605eec" providerId="ADAL" clId="{62800E01-A153-4785-8E59-F1EB2C4CF6CD}" dt="2025-01-23T15:39:23.409" v="7" actId="729"/>
        <pc:sldMkLst>
          <pc:docMk/>
          <pc:sldMk cId="1173396641" sldId="306"/>
        </pc:sldMkLst>
      </pc:sldChg>
      <pc:sldChg chg="mod modShow">
        <pc:chgData name="Alejandro Laguna Sanz" userId="92051962-273e-4f79-a025-120ab1605eec" providerId="ADAL" clId="{62800E01-A153-4785-8E59-F1EB2C4CF6CD}" dt="2025-01-23T15:39:29.657" v="8" actId="729"/>
        <pc:sldMkLst>
          <pc:docMk/>
          <pc:sldMk cId="1613122915" sldId="308"/>
        </pc:sldMkLst>
      </pc:sldChg>
      <pc:sldChg chg="mod modShow">
        <pc:chgData name="Alejandro Laguna Sanz" userId="92051962-273e-4f79-a025-120ab1605eec" providerId="ADAL" clId="{62800E01-A153-4785-8E59-F1EB2C4CF6CD}" dt="2025-01-23T15:39:23.409" v="7" actId="729"/>
        <pc:sldMkLst>
          <pc:docMk/>
          <pc:sldMk cId="315587992" sldId="311"/>
        </pc:sldMkLst>
      </pc:sldChg>
      <pc:sldChg chg="mod modShow">
        <pc:chgData name="Alejandro Laguna Sanz" userId="92051962-273e-4f79-a025-120ab1605eec" providerId="ADAL" clId="{62800E01-A153-4785-8E59-F1EB2C4CF6CD}" dt="2025-01-23T15:39:23.409" v="7" actId="729"/>
        <pc:sldMkLst>
          <pc:docMk/>
          <pc:sldMk cId="472195508" sldId="312"/>
        </pc:sldMkLst>
      </pc:sldChg>
      <pc:sldChg chg="add">
        <pc:chgData name="Alejandro Laguna Sanz" userId="92051962-273e-4f79-a025-120ab1605eec" providerId="ADAL" clId="{62800E01-A153-4785-8E59-F1EB2C4CF6CD}" dt="2025-01-28T19:26:13.094" v="57"/>
        <pc:sldMkLst>
          <pc:docMk/>
          <pc:sldMk cId="4014908491" sldId="313"/>
        </pc:sldMkLst>
      </pc:sldChg>
    </pc:docChg>
  </pc:docChgLst>
  <pc:docChgLst>
    <pc:chgData name="Alejandro Laguna Sanz" userId="92051962-273e-4f79-a025-120ab1605eec" providerId="ADAL" clId="{2E13C7F3-33B1-46B4-BBF0-4FA3CFF9DEC4}"/>
    <pc:docChg chg="undo custSel addSld delSld modSld">
      <pc:chgData name="Alejandro Laguna Sanz" userId="92051962-273e-4f79-a025-120ab1605eec" providerId="ADAL" clId="{2E13C7F3-33B1-46B4-BBF0-4FA3CFF9DEC4}" dt="2025-01-30T09:57:29.227" v="238" actId="1076"/>
      <pc:docMkLst>
        <pc:docMk/>
      </pc:docMkLst>
      <pc:sldChg chg="modSp mod">
        <pc:chgData name="Alejandro Laguna Sanz" userId="92051962-273e-4f79-a025-120ab1605eec" providerId="ADAL" clId="{2E13C7F3-33B1-46B4-BBF0-4FA3CFF9DEC4}" dt="2025-01-30T09:48:06.916" v="34" actId="21"/>
        <pc:sldMkLst>
          <pc:docMk/>
          <pc:sldMk cId="1252740288" sldId="258"/>
        </pc:sldMkLst>
        <pc:spChg chg="mod">
          <ac:chgData name="Alejandro Laguna Sanz" userId="92051962-273e-4f79-a025-120ab1605eec" providerId="ADAL" clId="{2E13C7F3-33B1-46B4-BBF0-4FA3CFF9DEC4}" dt="2025-01-30T09:48:06.916" v="34" actId="21"/>
          <ac:spMkLst>
            <pc:docMk/>
            <pc:sldMk cId="1252740288" sldId="258"/>
            <ac:spMk id="11" creationId="{00000000-0000-0000-0000-000000000000}"/>
          </ac:spMkLst>
        </pc:spChg>
      </pc:sldChg>
      <pc:sldChg chg="modSp mod">
        <pc:chgData name="Alejandro Laguna Sanz" userId="92051962-273e-4f79-a025-120ab1605eec" providerId="ADAL" clId="{2E13C7F3-33B1-46B4-BBF0-4FA3CFF9DEC4}" dt="2025-01-30T09:57:29.227" v="238" actId="1076"/>
        <pc:sldMkLst>
          <pc:docMk/>
          <pc:sldMk cId="1701192777" sldId="259"/>
        </pc:sldMkLst>
        <pc:spChg chg="mod">
          <ac:chgData name="Alejandro Laguna Sanz" userId="92051962-273e-4f79-a025-120ab1605eec" providerId="ADAL" clId="{2E13C7F3-33B1-46B4-BBF0-4FA3CFF9DEC4}" dt="2025-01-30T09:57:29.227" v="238" actId="1076"/>
          <ac:spMkLst>
            <pc:docMk/>
            <pc:sldMk cId="1701192777" sldId="259"/>
            <ac:spMk id="27" creationId="{AC142F11-BC6C-44DD-8967-9E9375AF1AD5}"/>
          </ac:spMkLst>
        </pc:spChg>
      </pc:sldChg>
      <pc:sldChg chg="addSp delSp modSp add mod">
        <pc:chgData name="Alejandro Laguna Sanz" userId="92051962-273e-4f79-a025-120ab1605eec" providerId="ADAL" clId="{2E13C7F3-33B1-46B4-BBF0-4FA3CFF9DEC4}" dt="2025-01-30T09:56:52.511" v="237" actId="113"/>
        <pc:sldMkLst>
          <pc:docMk/>
          <pc:sldMk cId="3831401308" sldId="314"/>
        </pc:sldMkLst>
        <pc:spChg chg="add mod">
          <ac:chgData name="Alejandro Laguna Sanz" userId="92051962-273e-4f79-a025-120ab1605eec" providerId="ADAL" clId="{2E13C7F3-33B1-46B4-BBF0-4FA3CFF9DEC4}" dt="2025-01-30T09:56:52.511" v="237" actId="113"/>
          <ac:spMkLst>
            <pc:docMk/>
            <pc:sldMk cId="3831401308" sldId="314"/>
            <ac:spMk id="2" creationId="{3DEEDE91-B9E7-F2AD-4510-2C6C5B42D029}"/>
          </ac:spMkLst>
        </pc:spChg>
        <pc:spChg chg="mod">
          <ac:chgData name="Alejandro Laguna Sanz" userId="92051962-273e-4f79-a025-120ab1605eec" providerId="ADAL" clId="{2E13C7F3-33B1-46B4-BBF0-4FA3CFF9DEC4}" dt="2025-01-30T09:55:26.602" v="196" actId="1076"/>
          <ac:spMkLst>
            <pc:docMk/>
            <pc:sldMk cId="3831401308" sldId="314"/>
            <ac:spMk id="8" creationId="{7AE72021-E4C9-E9C6-5B06-BC182C35CBA4}"/>
          </ac:spMkLst>
        </pc:spChg>
      </pc:sldChg>
      <pc:sldChg chg="new del">
        <pc:chgData name="Alejandro Laguna Sanz" userId="92051962-273e-4f79-a025-120ab1605eec" providerId="ADAL" clId="{2E13C7F3-33B1-46B4-BBF0-4FA3CFF9DEC4}" dt="2025-01-30T09:51:21.461" v="125" actId="2696"/>
        <pc:sldMkLst>
          <pc:docMk/>
          <pc:sldMk cId="1443171751" sldId="315"/>
        </pc:sldMkLst>
      </pc:sldChg>
    </pc:docChg>
  </pc:docChgLst>
  <pc:docChgLst>
    <pc:chgData name="Alejandro Laguna Sanz" userId="92051962-273e-4f79-a025-120ab1605eec" providerId="ADAL" clId="{75F0453E-424E-49D9-98CF-51C10EEAFB3B}"/>
    <pc:docChg chg="undo custSel modSld">
      <pc:chgData name="Alejandro Laguna Sanz" userId="92051962-273e-4f79-a025-120ab1605eec" providerId="ADAL" clId="{75F0453E-424E-49D9-98CF-51C10EEAFB3B}" dt="2024-02-04T18:31:34.122" v="846" actId="478"/>
      <pc:docMkLst>
        <pc:docMk/>
      </pc:docMkLst>
      <pc:sldChg chg="modSp mod">
        <pc:chgData name="Alejandro Laguna Sanz" userId="92051962-273e-4f79-a025-120ab1605eec" providerId="ADAL" clId="{75F0453E-424E-49D9-98CF-51C10EEAFB3B}" dt="2024-01-28T17:59:16.060" v="676"/>
        <pc:sldMkLst>
          <pc:docMk/>
          <pc:sldMk cId="1879363714" sldId="257"/>
        </pc:sldMkLst>
      </pc:sldChg>
      <pc:sldChg chg="modSp mod">
        <pc:chgData name="Alejandro Laguna Sanz" userId="92051962-273e-4f79-a025-120ab1605eec" providerId="ADAL" clId="{75F0453E-424E-49D9-98CF-51C10EEAFB3B}" dt="2024-01-31T17:11:09.442" v="843" actId="1076"/>
        <pc:sldMkLst>
          <pc:docMk/>
          <pc:sldMk cId="1252740288" sldId="258"/>
        </pc:sldMkLst>
      </pc:sldChg>
      <pc:sldChg chg="addSp modSp mod">
        <pc:chgData name="Alejandro Laguna Sanz" userId="92051962-273e-4f79-a025-120ab1605eec" providerId="ADAL" clId="{75F0453E-424E-49D9-98CF-51C10EEAFB3B}" dt="2024-01-28T10:32:22.542" v="128" actId="207"/>
        <pc:sldMkLst>
          <pc:docMk/>
          <pc:sldMk cId="3317345726" sldId="260"/>
        </pc:sldMkLst>
      </pc:sldChg>
      <pc:sldChg chg="modSp mod">
        <pc:chgData name="Alejandro Laguna Sanz" userId="92051962-273e-4f79-a025-120ab1605eec" providerId="ADAL" clId="{75F0453E-424E-49D9-98CF-51C10EEAFB3B}" dt="2024-01-28T17:59:54.675" v="677" actId="1076"/>
        <pc:sldMkLst>
          <pc:docMk/>
          <pc:sldMk cId="2297220232" sldId="261"/>
        </pc:sldMkLst>
      </pc:sldChg>
      <pc:sldChg chg="modSp mod">
        <pc:chgData name="Alejandro Laguna Sanz" userId="92051962-273e-4f79-a025-120ab1605eec" providerId="ADAL" clId="{75F0453E-424E-49D9-98CF-51C10EEAFB3B}" dt="2024-01-28T17:57:56.356" v="669"/>
        <pc:sldMkLst>
          <pc:docMk/>
          <pc:sldMk cId="967980496" sldId="265"/>
        </pc:sldMkLst>
      </pc:sldChg>
      <pc:sldChg chg="modNotesTx">
        <pc:chgData name="Alejandro Laguna Sanz" userId="92051962-273e-4f79-a025-120ab1605eec" providerId="ADAL" clId="{75F0453E-424E-49D9-98CF-51C10EEAFB3B}" dt="2024-01-28T11:14:03.001" v="189" actId="20577"/>
        <pc:sldMkLst>
          <pc:docMk/>
          <pc:sldMk cId="3786754265" sldId="270"/>
        </pc:sldMkLst>
      </pc:sldChg>
      <pc:sldChg chg="addSp modSp mod">
        <pc:chgData name="Alejandro Laguna Sanz" userId="92051962-273e-4f79-a025-120ab1605eec" providerId="ADAL" clId="{75F0453E-424E-49D9-98CF-51C10EEAFB3B}" dt="2024-01-28T10:29:23.637" v="52" actId="14100"/>
        <pc:sldMkLst>
          <pc:docMk/>
          <pc:sldMk cId="3965846271" sldId="271"/>
        </pc:sldMkLst>
      </pc:sldChg>
      <pc:sldChg chg="modSp mod">
        <pc:chgData name="Alejandro Laguna Sanz" userId="92051962-273e-4f79-a025-120ab1605eec" providerId="ADAL" clId="{75F0453E-424E-49D9-98CF-51C10EEAFB3B}" dt="2024-01-28T17:57:21.841" v="668"/>
        <pc:sldMkLst>
          <pc:docMk/>
          <pc:sldMk cId="428926319" sldId="272"/>
        </pc:sldMkLst>
      </pc:sldChg>
      <pc:sldChg chg="addSp modSp mod">
        <pc:chgData name="Alejandro Laguna Sanz" userId="92051962-273e-4f79-a025-120ab1605eec" providerId="ADAL" clId="{75F0453E-424E-49D9-98CF-51C10EEAFB3B}" dt="2024-01-28T17:55:55.074" v="660"/>
        <pc:sldMkLst>
          <pc:docMk/>
          <pc:sldMk cId="476835208" sldId="273"/>
        </pc:sldMkLst>
      </pc:sldChg>
      <pc:sldChg chg="addSp modSp mod">
        <pc:chgData name="Alejandro Laguna Sanz" userId="92051962-273e-4f79-a025-120ab1605eec" providerId="ADAL" clId="{75F0453E-424E-49D9-98CF-51C10EEAFB3B}" dt="2024-01-28T17:49:38.821" v="396" actId="207"/>
        <pc:sldMkLst>
          <pc:docMk/>
          <pc:sldMk cId="3779836744" sldId="274"/>
        </pc:sldMkLst>
      </pc:sldChg>
      <pc:sldChg chg="addSp modSp mod">
        <pc:chgData name="Alejandro Laguna Sanz" userId="92051962-273e-4f79-a025-120ab1605eec" providerId="ADAL" clId="{75F0453E-424E-49D9-98CF-51C10EEAFB3B}" dt="2024-01-28T11:15:28.568" v="263" actId="1076"/>
        <pc:sldMkLst>
          <pc:docMk/>
          <pc:sldMk cId="35597666" sldId="275"/>
        </pc:sldMkLst>
      </pc:sldChg>
      <pc:sldChg chg="addSp modSp mod">
        <pc:chgData name="Alejandro Laguna Sanz" userId="92051962-273e-4f79-a025-120ab1605eec" providerId="ADAL" clId="{75F0453E-424E-49D9-98CF-51C10EEAFB3B}" dt="2024-01-28T17:51:57.187" v="559" actId="1076"/>
        <pc:sldMkLst>
          <pc:docMk/>
          <pc:sldMk cId="3837261798" sldId="277"/>
        </pc:sldMkLst>
      </pc:sldChg>
      <pc:sldChg chg="addSp modSp mod">
        <pc:chgData name="Alejandro Laguna Sanz" userId="92051962-273e-4f79-a025-120ab1605eec" providerId="ADAL" clId="{75F0453E-424E-49D9-98CF-51C10EEAFB3B}" dt="2024-01-31T17:10:45.287" v="840" actId="1076"/>
        <pc:sldMkLst>
          <pc:docMk/>
          <pc:sldMk cId="1612542947" sldId="283"/>
        </pc:sldMkLst>
      </pc:sldChg>
      <pc:sldChg chg="modSp mod">
        <pc:chgData name="Alejandro Laguna Sanz" userId="92051962-273e-4f79-a025-120ab1605eec" providerId="ADAL" clId="{75F0453E-424E-49D9-98CF-51C10EEAFB3B}" dt="2024-01-28T17:53:51.250" v="634" actId="1076"/>
        <pc:sldMkLst>
          <pc:docMk/>
          <pc:sldMk cId="3329110120" sldId="284"/>
        </pc:sldMkLst>
      </pc:sldChg>
      <pc:sldChg chg="modSp mod">
        <pc:chgData name="Alejandro Laguna Sanz" userId="92051962-273e-4f79-a025-120ab1605eec" providerId="ADAL" clId="{75F0453E-424E-49D9-98CF-51C10EEAFB3B}" dt="2024-01-28T17:57:07.223" v="667"/>
        <pc:sldMkLst>
          <pc:docMk/>
          <pc:sldMk cId="2167796304" sldId="285"/>
        </pc:sldMkLst>
      </pc:sldChg>
      <pc:sldChg chg="addSp delSp modSp mod">
        <pc:chgData name="Alejandro Laguna Sanz" userId="92051962-273e-4f79-a025-120ab1605eec" providerId="ADAL" clId="{75F0453E-424E-49D9-98CF-51C10EEAFB3B}" dt="2024-01-28T17:54:03.266" v="638"/>
        <pc:sldMkLst>
          <pc:docMk/>
          <pc:sldMk cId="1735363864" sldId="287"/>
        </pc:sldMkLst>
      </pc:sldChg>
      <pc:sldChg chg="addSp delSp modSp mod">
        <pc:chgData name="Alejandro Laguna Sanz" userId="92051962-273e-4f79-a025-120ab1605eec" providerId="ADAL" clId="{75F0453E-424E-49D9-98CF-51C10EEAFB3B}" dt="2024-01-28T17:54:50.764" v="656"/>
        <pc:sldMkLst>
          <pc:docMk/>
          <pc:sldMk cId="2058023700" sldId="288"/>
        </pc:sldMkLst>
      </pc:sldChg>
      <pc:sldChg chg="modSp mod">
        <pc:chgData name="Alejandro Laguna Sanz" userId="92051962-273e-4f79-a025-120ab1605eec" providerId="ADAL" clId="{75F0453E-424E-49D9-98CF-51C10EEAFB3B}" dt="2024-01-28T17:59:00.115" v="674"/>
        <pc:sldMkLst>
          <pc:docMk/>
          <pc:sldMk cId="3753161418" sldId="289"/>
        </pc:sldMkLst>
      </pc:sldChg>
      <pc:sldChg chg="addSp delSp modSp mod">
        <pc:chgData name="Alejandro Laguna Sanz" userId="92051962-273e-4f79-a025-120ab1605eec" providerId="ADAL" clId="{75F0453E-424E-49D9-98CF-51C10EEAFB3B}" dt="2024-01-28T18:04:25.402" v="740" actId="1076"/>
        <pc:sldMkLst>
          <pc:docMk/>
          <pc:sldMk cId="271739428" sldId="290"/>
        </pc:sldMkLst>
      </pc:sldChg>
      <pc:sldChg chg="addSp delSp modSp mod">
        <pc:chgData name="Alejandro Laguna Sanz" userId="92051962-273e-4f79-a025-120ab1605eec" providerId="ADAL" clId="{75F0453E-424E-49D9-98CF-51C10EEAFB3B}" dt="2024-01-28T18:03:39.658" v="739" actId="1076"/>
        <pc:sldMkLst>
          <pc:docMk/>
          <pc:sldMk cId="3459787943" sldId="292"/>
        </pc:sldMkLst>
      </pc:sldChg>
      <pc:sldChg chg="addSp delSp modSp mod">
        <pc:chgData name="Alejandro Laguna Sanz" userId="92051962-273e-4f79-a025-120ab1605eec" providerId="ADAL" clId="{75F0453E-424E-49D9-98CF-51C10EEAFB3B}" dt="2024-01-28T18:04:53.795" v="744" actId="1076"/>
        <pc:sldMkLst>
          <pc:docMk/>
          <pc:sldMk cId="2271051370" sldId="293"/>
        </pc:sldMkLst>
      </pc:sldChg>
      <pc:sldChg chg="addSp delSp modSp mod">
        <pc:chgData name="Alejandro Laguna Sanz" userId="92051962-273e-4f79-a025-120ab1605eec" providerId="ADAL" clId="{75F0453E-424E-49D9-98CF-51C10EEAFB3B}" dt="2024-01-28T17:54:31.585" v="650"/>
        <pc:sldMkLst>
          <pc:docMk/>
          <pc:sldMk cId="1698773179" sldId="295"/>
        </pc:sldMkLst>
      </pc:sldChg>
      <pc:sldChg chg="addSp delSp modSp mod">
        <pc:chgData name="Alejandro Laguna Sanz" userId="92051962-273e-4f79-a025-120ab1605eec" providerId="ADAL" clId="{75F0453E-424E-49D9-98CF-51C10EEAFB3B}" dt="2024-02-04T18:31:34.122" v="846" actId="478"/>
        <pc:sldMkLst>
          <pc:docMk/>
          <pc:sldMk cId="3958562765" sldId="296"/>
        </pc:sldMkLst>
      </pc:sldChg>
      <pc:sldChg chg="addSp delSp modSp mod">
        <pc:chgData name="Alejandro Laguna Sanz" userId="92051962-273e-4f79-a025-120ab1605eec" providerId="ADAL" clId="{75F0453E-424E-49D9-98CF-51C10EEAFB3B}" dt="2024-02-04T18:31:30.054" v="844" actId="478"/>
        <pc:sldMkLst>
          <pc:docMk/>
          <pc:sldMk cId="1941455688" sldId="297"/>
        </pc:sldMkLst>
      </pc:sldChg>
      <pc:sldChg chg="modSp mod">
        <pc:chgData name="Alejandro Laguna Sanz" userId="92051962-273e-4f79-a025-120ab1605eec" providerId="ADAL" clId="{75F0453E-424E-49D9-98CF-51C10EEAFB3B}" dt="2024-01-28T18:00:14.105" v="678" actId="1076"/>
        <pc:sldMkLst>
          <pc:docMk/>
          <pc:sldMk cId="4223569385" sldId="299"/>
        </pc:sldMkLst>
      </pc:sldChg>
      <pc:sldChg chg="delSp modSp mod">
        <pc:chgData name="Alejandro Laguna Sanz" userId="92051962-273e-4f79-a025-120ab1605eec" providerId="ADAL" clId="{75F0453E-424E-49D9-98CF-51C10EEAFB3B}" dt="2024-01-31T17:08:25.401" v="831" actId="1076"/>
        <pc:sldMkLst>
          <pc:docMk/>
          <pc:sldMk cId="1173396641" sldId="306"/>
        </pc:sldMkLst>
      </pc:sldChg>
      <pc:sldChg chg="modSp mod modShow">
        <pc:chgData name="Alejandro Laguna Sanz" userId="92051962-273e-4f79-a025-120ab1605eec" providerId="ADAL" clId="{75F0453E-424E-49D9-98CF-51C10EEAFB3B}" dt="2024-01-31T17:08:42.409" v="832" actId="729"/>
        <pc:sldMkLst>
          <pc:docMk/>
          <pc:sldMk cId="1156572747" sldId="307"/>
        </pc:sldMkLst>
      </pc:sldChg>
      <pc:sldChg chg="modSp mod">
        <pc:chgData name="Alejandro Laguna Sanz" userId="92051962-273e-4f79-a025-120ab1605eec" providerId="ADAL" clId="{75F0453E-424E-49D9-98CF-51C10EEAFB3B}" dt="2024-01-28T17:58:47.111" v="671" actId="20577"/>
        <pc:sldMkLst>
          <pc:docMk/>
          <pc:sldMk cId="1613122915" sldId="308"/>
        </pc:sldMkLst>
      </pc:sldChg>
      <pc:sldChg chg="addSp delSp modSp mod">
        <pc:chgData name="Alejandro Laguna Sanz" userId="92051962-273e-4f79-a025-120ab1605eec" providerId="ADAL" clId="{75F0453E-424E-49D9-98CF-51C10EEAFB3B}" dt="2024-01-28T18:02:55.952" v="734" actId="1036"/>
        <pc:sldMkLst>
          <pc:docMk/>
          <pc:sldMk cId="184034233" sldId="31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99E574-76BA-4D98-8F0F-815AB964155D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5F6C05-11A6-4EEE-8D4F-17AE97F9D72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962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F6C05-11A6-4EEE-8D4F-17AE97F9D7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87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F6C05-11A6-4EEE-8D4F-17AE97F9D7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234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F6C05-11A6-4EEE-8D4F-17AE97F9D7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87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s-E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"Lanzamiento" - La primera fase de un ciclo es el "lanzamiento", una presentación del producto o cualquier otro evento genera interés y presencia en los medios.</a:t>
            </a:r>
          </a:p>
          <a:p>
            <a:pPr algn="l">
              <a:buFont typeface="+mj-lt"/>
              <a:buAutoNum type="arabicPeriod"/>
            </a:pPr>
            <a:r>
              <a:rPr lang="es-E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"Pico de expectativas sobredimensionadas" - En la siguiente fase, el impacto en los medios genera normalmente un entusiasmo y expectativas poco realistas. Es posible que algunas experiencias pioneras se lleven a cabo con éxito, pero habitualmente hay más fracasos.</a:t>
            </a:r>
          </a:p>
          <a:p>
            <a:pPr algn="l">
              <a:buFont typeface="+mj-lt"/>
              <a:buAutoNum type="arabicPeriod"/>
            </a:pPr>
            <a:r>
              <a:rPr lang="es-E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"Abismo de desilusión" - Las tecnologías entran en el abismo de desilusión porque no se cumplen las expectativas. Estas tecnologías dejan de estar de moda y en consecuencia, por lo general la prensa abandona el tema.</a:t>
            </a:r>
          </a:p>
          <a:p>
            <a:pPr algn="l">
              <a:buFont typeface="+mj-lt"/>
              <a:buAutoNum type="arabicPeriod"/>
            </a:pPr>
            <a:r>
              <a:rPr lang="es-E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"Rampa de consolidación" - Aunque la prensa haya dejado de cubrir la tecnología, algunas empresas siguen, a través de la "pendiente de la iluminación", experimentando para entender los beneficios que puede proporcionar la aplicación práctica de la tecnología.</a:t>
            </a:r>
          </a:p>
          <a:p>
            <a:pPr algn="l">
              <a:buFont typeface="+mj-lt"/>
              <a:buAutoNum type="arabicPeriod"/>
            </a:pPr>
            <a:r>
              <a:rPr lang="es-E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"Meseta de productividad" - Una tecnología llega a la "meseta de productividad", cuando sus beneficios están ampliamente demostrados y aceptados. La tecnología se vuelve cada vez más estable y evoluciona en segunda y tercera generación. La altura final de la meseta varía en función de si la tecnología es ampliamente aplicable o sólo beneficia a un nicho de mercado.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F6C05-11A6-4EEE-8D4F-17AE97F9D7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87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F6C05-11A6-4EEE-8D4F-17AE97F9D7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873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F6C05-11A6-4EEE-8D4F-17AE97F9D7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873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F6C05-11A6-4EEE-8D4F-17AE97F9D7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873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guia</a:t>
            </a:r>
            <a:r>
              <a:rPr lang="en-US" dirty="0"/>
              <a:t> general, no </a:t>
            </a:r>
            <a:r>
              <a:rPr lang="en-US" dirty="0" err="1"/>
              <a:t>una</a:t>
            </a:r>
            <a:r>
              <a:rPr lang="en-US" dirty="0"/>
              <a:t> norma </a:t>
            </a:r>
            <a:r>
              <a:rPr lang="en-US" dirty="0" err="1"/>
              <a:t>definitiva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F6C05-11A6-4EEE-8D4F-17AE97F9D7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873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31161-4292-4488-C2BB-BC304D8A4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FED0BFCD-4579-EFF5-DAB3-564F088CC8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CFEE03DE-57B5-FF2C-9BBC-D72A834A08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ICT: TIC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1784FA0A-68B0-B2CD-A022-94D769E02F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F6C05-11A6-4EEE-8D4F-17AE97F9D7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457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F6C05-11A6-4EEE-8D4F-17AE97F9D7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873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F6C05-11A6-4EEE-8D4F-17AE97F9D7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87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F6C05-11A6-4EEE-8D4F-17AE97F9D7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873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F6C05-11A6-4EEE-8D4F-17AE97F9D72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873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F6C05-11A6-4EEE-8D4F-17AE97F9D7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873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F6C05-11A6-4EEE-8D4F-17AE97F9D72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873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F6C05-11A6-4EEE-8D4F-17AE97F9D7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873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F6C05-11A6-4EEE-8D4F-17AE97F9D7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873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F6C05-11A6-4EEE-8D4F-17AE97F9D7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873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F6C05-11A6-4EEE-8D4F-17AE97F9D72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9091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F6C05-11A6-4EEE-8D4F-17AE97F9D72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873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F6C05-11A6-4EEE-8D4F-17AE97F9D72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873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F6C05-11A6-4EEE-8D4F-17AE97F9D72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87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F6C05-11A6-4EEE-8D4F-17AE97F9D7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873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F6C05-11A6-4EEE-8D4F-17AE97F9D72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873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F6C05-11A6-4EEE-8D4F-17AE97F9D72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873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F6C05-11A6-4EEE-8D4F-17AE97F9D72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873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F6C05-11A6-4EEE-8D4F-17AE97F9D72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0701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F6C05-11A6-4EEE-8D4F-17AE97F9D72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873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F6C05-11A6-4EEE-8D4F-17AE97F9D72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873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F6C05-11A6-4EEE-8D4F-17AE97F9D72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873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F6C05-11A6-4EEE-8D4F-17AE97F9D72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873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F6C05-11A6-4EEE-8D4F-17AE97F9D72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873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F6C05-11A6-4EEE-8D4F-17AE97F9D72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87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8CB40-6AA4-D4C4-881A-17DEB0E86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FDAAA1AC-6671-2F97-5F31-DC337EA51A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511F81A3-0757-EDC3-8132-486B8CD59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D3240F81-EA19-9F39-692C-43C52FAC53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F6C05-11A6-4EEE-8D4F-17AE97F9D7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7025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F6C05-11A6-4EEE-8D4F-17AE97F9D72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873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F6C05-11A6-4EEE-8D4F-17AE97F9D72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873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F6C05-11A6-4EEE-8D4F-17AE97F9D72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87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F6C05-11A6-4EEE-8D4F-17AE97F9D7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87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F6C05-11A6-4EEE-8D4F-17AE97F9D7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525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F6C05-11A6-4EEE-8D4F-17AE97F9D7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87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F6C05-11A6-4EEE-8D4F-17AE97F9D7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87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F6C05-11A6-4EEE-8D4F-17AE97F9D7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20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B4CE7-3D55-42D4-BFD0-6627B3A74161}" type="datetime1">
              <a:rPr lang="en-US" smtClean="0"/>
              <a:t>11/29/2025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8BA2F-E335-4939-99DC-A7E50E5482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750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925CC-5F6D-459D-B6B2-20378F3C9BFB}" type="datetime1">
              <a:rPr lang="en-US" smtClean="0"/>
              <a:t>11/29/2025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8BA2F-E335-4939-99DC-A7E50E5482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09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48C9E-C68E-4A36-B91A-12EA66F0B2C0}" type="datetime1">
              <a:rPr lang="en-US" smtClean="0"/>
              <a:t>11/29/2025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8BA2F-E335-4939-99DC-A7E50E5482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50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28FB-10CA-47AC-AE83-6C4B7DB3EEF3}" type="datetime1">
              <a:rPr lang="en-US" smtClean="0"/>
              <a:t>11/29/2025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8BA2F-E335-4939-99DC-A7E50E5482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66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91242-62C3-462B-9AB8-DC0D87DD8A95}" type="datetime1">
              <a:rPr lang="en-US" smtClean="0"/>
              <a:t>11/29/2025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8BA2F-E335-4939-99DC-A7E50E5482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75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2390E-BF9A-432E-84C4-5D4061404F32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8BA2F-E335-4939-99DC-A7E50E5482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523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7E2F1-59B3-4F9B-8351-4891C3E64396}" type="datetime1">
              <a:rPr lang="en-US" smtClean="0"/>
              <a:t>11/29/2025</a:t>
            </a:fld>
            <a:endParaRPr lang="en-U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8BA2F-E335-4939-99DC-A7E50E5482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18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6FE73-FD34-4C62-84D7-00AD0453F7DE}" type="datetime1">
              <a:rPr lang="en-US" smtClean="0"/>
              <a:t>11/29/2025</a:t>
            </a:fld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8BA2F-E335-4939-99DC-A7E50E5482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96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E9D6-8C59-4986-AA33-6C4586F53447}" type="datetime1">
              <a:rPr lang="en-US" smtClean="0"/>
              <a:t>11/29/2025</a:t>
            </a:fld>
            <a:endParaRPr lang="en-U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8BA2F-E335-4939-99DC-A7E50E5482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23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06707-3466-4F58-94AE-2F3F7E52A6FC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8BA2F-E335-4939-99DC-A7E50E5482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634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D380-E56D-4D7D-B642-E737F102CA11}" type="datetime1">
              <a:rPr lang="en-US" smtClean="0"/>
              <a:t>11/29/2025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8BA2F-E335-4939-99DC-A7E50E5482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98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259A1-6428-406F-97DF-14352E132683}" type="datetime1">
              <a:rPr lang="en-US" smtClean="0"/>
              <a:t>11/29/2025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8BA2F-E335-4939-99DC-A7E50E54828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2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3.gif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tinyurl.com/y4eyhume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Picture 18" descr="Image result for logo ingenieros telecomunicacion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75" y="4622557"/>
            <a:ext cx="1136515" cy="139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8 Rectángulo"/>
          <p:cNvSpPr/>
          <p:nvPr/>
        </p:nvSpPr>
        <p:spPr>
          <a:xfrm>
            <a:off x="236885" y="1897926"/>
            <a:ext cx="8655595" cy="1099026"/>
          </a:xfrm>
          <a:prstGeom prst="rect">
            <a:avLst/>
          </a:prstGeom>
          <a:solidFill>
            <a:srgbClr val="83A62A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97923" y="2103949"/>
            <a:ext cx="8293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Tema 1: El concepto de proyecto industrial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2123728" y="4797152"/>
            <a:ext cx="48885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Grado en Ingeniería Electrónica de Telecomunicación</a:t>
            </a:r>
          </a:p>
        </p:txBody>
      </p:sp>
      <p:sp>
        <p:nvSpPr>
          <p:cNvPr id="7" name="AutoShape 8" descr="Logo del porta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0" descr="Logo del porta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8" name="Picture 14" descr="https://www.uv.es/fatwireed/userfiles/file/logo_UV_ETSEUV_2linea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290" y="44624"/>
            <a:ext cx="5703030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2699792" y="3140968"/>
            <a:ext cx="3329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Gestión de proyectos</a:t>
            </a:r>
          </a:p>
        </p:txBody>
      </p:sp>
      <p:sp>
        <p:nvSpPr>
          <p:cNvPr id="11" name="10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8BA2F-E335-4939-99DC-A7E50E5482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51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72616" y="6381328"/>
            <a:ext cx="370384" cy="365125"/>
          </a:xfrm>
        </p:spPr>
        <p:txBody>
          <a:bodyPr/>
          <a:lstStyle/>
          <a:p>
            <a:fld id="{DAD8BA2F-E335-4939-99DC-A7E50E548284}" type="slidenum">
              <a:rPr lang="en-US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1970950" y="589949"/>
            <a:ext cx="5593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u="sng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Tipos de proyectos industriales</a:t>
            </a:r>
          </a:p>
        </p:txBody>
      </p:sp>
      <p:sp>
        <p:nvSpPr>
          <p:cNvPr id="10" name="2 CuadroTexto">
            <a:extLst>
              <a:ext uri="{FF2B5EF4-FFF2-40B4-BE49-F238E27FC236}">
                <a16:creationId xmlns:a16="http://schemas.microsoft.com/office/drawing/2014/main" id="{54A6EC24-B225-4974-B9B4-3C5B7995B326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11" name="2 CuadroTexto">
            <a:extLst>
              <a:ext uri="{FF2B5EF4-FFF2-40B4-BE49-F238E27FC236}">
                <a16:creationId xmlns:a16="http://schemas.microsoft.com/office/drawing/2014/main" id="{35864ACB-8243-4FB9-B487-FED44A4A7BD2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12" name="2 CuadroTexto">
            <a:extLst>
              <a:ext uri="{FF2B5EF4-FFF2-40B4-BE49-F238E27FC236}">
                <a16:creationId xmlns:a16="http://schemas.microsoft.com/office/drawing/2014/main" id="{3054342D-B3AA-4CE3-8E98-9FD1F8426F6A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13" name="2 CuadroTexto">
            <a:extLst>
              <a:ext uri="{FF2B5EF4-FFF2-40B4-BE49-F238E27FC236}">
                <a16:creationId xmlns:a16="http://schemas.microsoft.com/office/drawing/2014/main" id="{A99CDE5F-AF06-4EEB-A31B-AD75609029A6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540C6FC-4A2B-468C-AB62-10ACB0CD629C}"/>
              </a:ext>
            </a:extLst>
          </p:cNvPr>
          <p:cNvSpPr/>
          <p:nvPr/>
        </p:nvSpPr>
        <p:spPr>
          <a:xfrm>
            <a:off x="-1000" y="-11321"/>
            <a:ext cx="9144000" cy="634388"/>
          </a:xfrm>
          <a:prstGeom prst="rect">
            <a:avLst/>
          </a:prstGeom>
          <a:gradFill flip="none" rotWithShape="1">
            <a:gsLst>
              <a:gs pos="100000">
                <a:srgbClr val="83A62A"/>
              </a:gs>
              <a:gs pos="0">
                <a:schemeClr val="tx1"/>
              </a:gs>
              <a:gs pos="9000">
                <a:schemeClr val="tx1"/>
              </a:gs>
              <a:gs pos="24000">
                <a:schemeClr val="accent3">
                  <a:lumMod val="50000"/>
                </a:schemeClr>
              </a:gs>
              <a:gs pos="61000">
                <a:srgbClr val="83A62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27CD43F-7B1D-496A-B79C-2A7ADF295B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-11321"/>
            <a:ext cx="1691680" cy="689203"/>
          </a:xfrm>
          <a:prstGeom prst="rect">
            <a:avLst/>
          </a:prstGeom>
        </p:spPr>
      </p:pic>
      <p:sp>
        <p:nvSpPr>
          <p:cNvPr id="16" name="2 CuadroTexto">
            <a:extLst>
              <a:ext uri="{FF2B5EF4-FFF2-40B4-BE49-F238E27FC236}">
                <a16:creationId xmlns:a16="http://schemas.microsoft.com/office/drawing/2014/main" id="{296DFB67-17AD-4174-9CD5-282AB9A6D873}"/>
              </a:ext>
            </a:extLst>
          </p:cNvPr>
          <p:cNvSpPr txBox="1"/>
          <p:nvPr/>
        </p:nvSpPr>
        <p:spPr>
          <a:xfrm>
            <a:off x="603999" y="-11321"/>
            <a:ext cx="5851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</a:t>
            </a:r>
            <a:r>
              <a:rPr lang="es-ES"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proyecto.</a:t>
            </a:r>
            <a:endParaRPr lang="es-E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Box 1">
            <a:extLst>
              <a:ext uri="{FF2B5EF4-FFF2-40B4-BE49-F238E27FC236}">
                <a16:creationId xmlns:a16="http://schemas.microsoft.com/office/drawing/2014/main" id="{22745D92-2683-4264-9432-FCE2E3949E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78" y="1764579"/>
            <a:ext cx="4064104" cy="311693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1600" b="1" i="0" u="none" strike="noStrike" cap="none" normalizeH="0" baseline="0" dirty="0">
                <a:ln>
                  <a:noFill/>
                </a:ln>
                <a:solidFill>
                  <a:srgbClr val="953735"/>
                </a:solidFill>
                <a:effectLst/>
                <a:latin typeface="Arial" charset="0"/>
                <a:ea typeface="ÇlÇr ñæí©" charset="0"/>
              </a:rPr>
              <a:t>PROYECTO INTERNO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ÇlÇr ñæí©" charset="0"/>
              </a:rPr>
              <a:t>Es la propia empresa la que acomete la ejecución del proyecto.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ÇlÇr ñæí©" charset="0"/>
              </a:rPr>
              <a:t>Figura del cliente no está definida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ÇlÇr ñæí©" charset="0"/>
              </a:rPr>
              <a:t>No necesitan realizar una oferta previa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ÇlÇr ñæí©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1600" dirty="0">
              <a:ea typeface="ÇlÇr ñæí©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ÇlÇr ñæí©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1600" dirty="0">
              <a:ea typeface="ÇlÇr ñæí©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1600" b="1" i="0" u="none" strike="noStrike" cap="none" normalizeH="0" baseline="0" dirty="0">
                <a:ln>
                  <a:noFill/>
                </a:ln>
                <a:solidFill>
                  <a:srgbClr val="007700"/>
                </a:solidFill>
                <a:effectLst/>
                <a:latin typeface="Arial" charset="0"/>
                <a:ea typeface="ÇlÇr ñæí©" charset="0"/>
              </a:rPr>
              <a:t>PROYECTO DE I+D</a:t>
            </a: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8DCFA634-2D3E-4636-A856-F3EF2A316D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5109" y="1790026"/>
            <a:ext cx="3937507" cy="30930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1600" b="1" i="0" u="none" strike="noStrike" cap="none" normalizeH="0" baseline="0" dirty="0">
                <a:ln>
                  <a:noFill/>
                </a:ln>
                <a:solidFill>
                  <a:srgbClr val="953735"/>
                </a:solidFill>
                <a:effectLst/>
                <a:latin typeface="Arial" charset="0"/>
                <a:ea typeface="ÇlÇr ñæí©" charset="0"/>
              </a:rPr>
              <a:t>PROYECTO EXTERNO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ÇlÇr ñæí©" charset="0"/>
              </a:rPr>
              <a:t>El cliente encarga la realización del proyecto a una consultoría o empresa de ingeniería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1600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1600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  <a:p>
            <a:pPr algn="ctr" defTabSz="914400"/>
            <a:r>
              <a:rPr lang="es-ES" sz="1600" b="1" dirty="0">
                <a:solidFill>
                  <a:srgbClr val="007700"/>
                </a:solidFill>
                <a:ea typeface="ÇlÇr ñæí©" charset="0"/>
              </a:rPr>
              <a:t>PROYECTO DE OFICINA TÉCNICA</a:t>
            </a:r>
          </a:p>
          <a:p>
            <a:pPr algn="ctr" defTabSz="914400"/>
            <a:r>
              <a:rPr lang="es-ES" sz="1600" b="1" dirty="0">
                <a:solidFill>
                  <a:srgbClr val="007700"/>
                </a:solidFill>
                <a:ea typeface="ÇlÇr ñæí©" charset="0"/>
              </a:rPr>
              <a:t>PROYECTO DE INFRAESTRUCTURA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1600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  <a:p>
            <a:pPr algn="ctr" defTabSz="914400"/>
            <a:endParaRPr lang="es-ES" sz="1600" dirty="0">
              <a:ea typeface="ÇlÇr ñæí©" charset="0"/>
            </a:endParaRPr>
          </a:p>
        </p:txBody>
      </p:sp>
      <p:sp>
        <p:nvSpPr>
          <p:cNvPr id="22" name="Flecha abajo 5">
            <a:extLst>
              <a:ext uri="{FF2B5EF4-FFF2-40B4-BE49-F238E27FC236}">
                <a16:creationId xmlns:a16="http://schemas.microsoft.com/office/drawing/2014/main" id="{29AB24D0-C923-45F6-8ADA-D9F729BD3F78}"/>
              </a:ext>
            </a:extLst>
          </p:cNvPr>
          <p:cNvSpPr/>
          <p:nvPr/>
        </p:nvSpPr>
        <p:spPr>
          <a:xfrm>
            <a:off x="1943294" y="3211614"/>
            <a:ext cx="977900" cy="698500"/>
          </a:xfrm>
          <a:prstGeom prst="downArrow">
            <a:avLst/>
          </a:prstGeom>
          <a:solidFill>
            <a:schemeClr val="bg1">
              <a:lumMod val="85000"/>
            </a:schemeClr>
          </a:solidFill>
          <a:ln w="28575" cmpd="sng">
            <a:solidFill>
              <a:srgbClr val="0077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Flecha abajo 9">
            <a:extLst>
              <a:ext uri="{FF2B5EF4-FFF2-40B4-BE49-F238E27FC236}">
                <a16:creationId xmlns:a16="http://schemas.microsoft.com/office/drawing/2014/main" id="{12BBA27C-0096-49AF-ADF2-37FF0927F5AD}"/>
              </a:ext>
            </a:extLst>
          </p:cNvPr>
          <p:cNvSpPr/>
          <p:nvPr/>
        </p:nvSpPr>
        <p:spPr>
          <a:xfrm>
            <a:off x="6197794" y="3211614"/>
            <a:ext cx="977900" cy="698500"/>
          </a:xfrm>
          <a:prstGeom prst="downArrow">
            <a:avLst/>
          </a:prstGeom>
          <a:solidFill>
            <a:srgbClr val="D9D9D9"/>
          </a:solidFill>
          <a:ln w="28575" cmpd="sng">
            <a:solidFill>
              <a:srgbClr val="0077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13 Rectángulo">
            <a:extLst>
              <a:ext uri="{FF2B5EF4-FFF2-40B4-BE49-F238E27FC236}">
                <a16:creationId xmlns:a16="http://schemas.microsoft.com/office/drawing/2014/main" id="{E96A194A-CABB-4BC9-B6C8-98C2155B5732}"/>
              </a:ext>
            </a:extLst>
          </p:cNvPr>
          <p:cNvSpPr/>
          <p:nvPr/>
        </p:nvSpPr>
        <p:spPr>
          <a:xfrm>
            <a:off x="395536" y="1118560"/>
            <a:ext cx="34291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7700"/>
              </a:buClr>
            </a:pP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De acuerdo al cliente final:</a:t>
            </a:r>
          </a:p>
        </p:txBody>
      </p:sp>
      <p:sp>
        <p:nvSpPr>
          <p:cNvPr id="25" name="14 Rectángulo">
            <a:extLst>
              <a:ext uri="{FF2B5EF4-FFF2-40B4-BE49-F238E27FC236}">
                <a16:creationId xmlns:a16="http://schemas.microsoft.com/office/drawing/2014/main" id="{9835E7AA-2E01-4290-A7A0-42D11B3D0FB5}"/>
              </a:ext>
            </a:extLst>
          </p:cNvPr>
          <p:cNvSpPr/>
          <p:nvPr/>
        </p:nvSpPr>
        <p:spPr>
          <a:xfrm>
            <a:off x="421774" y="5373216"/>
            <a:ext cx="81106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7700"/>
              </a:buClr>
            </a:pPr>
            <a:r>
              <a:rPr lang="es-ES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Consultoría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servicio prestado por empresas (o profesionales) especializadas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en un área a otras empresas o países</a:t>
            </a:r>
          </a:p>
        </p:txBody>
      </p:sp>
      <p:sp>
        <p:nvSpPr>
          <p:cNvPr id="26" name="15 Rectángulo">
            <a:extLst>
              <a:ext uri="{FF2B5EF4-FFF2-40B4-BE49-F238E27FC236}">
                <a16:creationId xmlns:a16="http://schemas.microsoft.com/office/drawing/2014/main" id="{03022712-7E8B-4088-B58E-A54C8DCB1921}"/>
              </a:ext>
            </a:extLst>
          </p:cNvPr>
          <p:cNvSpPr/>
          <p:nvPr/>
        </p:nvSpPr>
        <p:spPr>
          <a:xfrm>
            <a:off x="421774" y="5869525"/>
            <a:ext cx="81106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7700"/>
              </a:buClr>
            </a:pPr>
            <a:r>
              <a:rPr lang="es-ES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Subcontratar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proceso empresarial por el cual una empresa transfiere un determinado tipo de responsabilidades a otra empresa especializada en las mismas.</a:t>
            </a:r>
          </a:p>
        </p:txBody>
      </p:sp>
    </p:spTree>
    <p:extLst>
      <p:ext uri="{BB962C8B-B14F-4D97-AF65-F5344CB8AC3E}">
        <p14:creationId xmlns:p14="http://schemas.microsoft.com/office/powerpoint/2010/main" val="4223569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604448" y="6381328"/>
            <a:ext cx="538552" cy="365125"/>
          </a:xfrm>
        </p:spPr>
        <p:txBody>
          <a:bodyPr/>
          <a:lstStyle/>
          <a:p>
            <a:fld id="{DAD8BA2F-E335-4939-99DC-A7E50E548284}" type="slidenum">
              <a:rPr lang="en-US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1970950" y="589949"/>
            <a:ext cx="5593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u="sng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Tipos de proyectos industriales</a:t>
            </a:r>
          </a:p>
        </p:txBody>
      </p:sp>
      <p:sp>
        <p:nvSpPr>
          <p:cNvPr id="10" name="2 CuadroTexto">
            <a:extLst>
              <a:ext uri="{FF2B5EF4-FFF2-40B4-BE49-F238E27FC236}">
                <a16:creationId xmlns:a16="http://schemas.microsoft.com/office/drawing/2014/main" id="{54A6EC24-B225-4974-B9B4-3C5B7995B326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11" name="2 CuadroTexto">
            <a:extLst>
              <a:ext uri="{FF2B5EF4-FFF2-40B4-BE49-F238E27FC236}">
                <a16:creationId xmlns:a16="http://schemas.microsoft.com/office/drawing/2014/main" id="{35864ACB-8243-4FB9-B487-FED44A4A7BD2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12" name="2 CuadroTexto">
            <a:extLst>
              <a:ext uri="{FF2B5EF4-FFF2-40B4-BE49-F238E27FC236}">
                <a16:creationId xmlns:a16="http://schemas.microsoft.com/office/drawing/2014/main" id="{3054342D-B3AA-4CE3-8E98-9FD1F8426F6A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13" name="2 CuadroTexto">
            <a:extLst>
              <a:ext uri="{FF2B5EF4-FFF2-40B4-BE49-F238E27FC236}">
                <a16:creationId xmlns:a16="http://schemas.microsoft.com/office/drawing/2014/main" id="{A99CDE5F-AF06-4EEB-A31B-AD75609029A6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540C6FC-4A2B-468C-AB62-10ACB0CD629C}"/>
              </a:ext>
            </a:extLst>
          </p:cNvPr>
          <p:cNvSpPr/>
          <p:nvPr/>
        </p:nvSpPr>
        <p:spPr>
          <a:xfrm>
            <a:off x="-1000" y="-11321"/>
            <a:ext cx="9144000" cy="634388"/>
          </a:xfrm>
          <a:prstGeom prst="rect">
            <a:avLst/>
          </a:prstGeom>
          <a:gradFill flip="none" rotWithShape="1">
            <a:gsLst>
              <a:gs pos="100000">
                <a:srgbClr val="83A62A"/>
              </a:gs>
              <a:gs pos="0">
                <a:schemeClr val="tx1"/>
              </a:gs>
              <a:gs pos="9000">
                <a:schemeClr val="tx1"/>
              </a:gs>
              <a:gs pos="24000">
                <a:schemeClr val="accent3">
                  <a:lumMod val="50000"/>
                </a:schemeClr>
              </a:gs>
              <a:gs pos="61000">
                <a:srgbClr val="83A62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27CD43F-7B1D-496A-B79C-2A7ADF295B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-11321"/>
            <a:ext cx="1691680" cy="689203"/>
          </a:xfrm>
          <a:prstGeom prst="rect">
            <a:avLst/>
          </a:prstGeom>
        </p:spPr>
      </p:pic>
      <p:sp>
        <p:nvSpPr>
          <p:cNvPr id="16" name="2 CuadroTexto">
            <a:extLst>
              <a:ext uri="{FF2B5EF4-FFF2-40B4-BE49-F238E27FC236}">
                <a16:creationId xmlns:a16="http://schemas.microsoft.com/office/drawing/2014/main" id="{296DFB67-17AD-4174-9CD5-282AB9A6D873}"/>
              </a:ext>
            </a:extLst>
          </p:cNvPr>
          <p:cNvSpPr txBox="1"/>
          <p:nvPr/>
        </p:nvSpPr>
        <p:spPr>
          <a:xfrm>
            <a:off x="603999" y="-11321"/>
            <a:ext cx="5851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</a:t>
            </a:r>
            <a:r>
              <a:rPr lang="es-ES"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proyecto.</a:t>
            </a:r>
            <a:endParaRPr lang="es-E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5A51252A-3552-45F3-91F4-1B48D9F0236C}"/>
              </a:ext>
            </a:extLst>
          </p:cNvPr>
          <p:cNvSpPr/>
          <p:nvPr/>
        </p:nvSpPr>
        <p:spPr>
          <a:xfrm>
            <a:off x="430103" y="5008702"/>
            <a:ext cx="7781785" cy="13496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35533D31-A619-42D7-ABA3-E59F676517E9}"/>
              </a:ext>
            </a:extLst>
          </p:cNvPr>
          <p:cNvSpPr/>
          <p:nvPr/>
        </p:nvSpPr>
        <p:spPr>
          <a:xfrm>
            <a:off x="448411" y="1704027"/>
            <a:ext cx="7781785" cy="33220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CE42ECCE-8C2A-49F8-9FE5-D810A2BEA207}"/>
              </a:ext>
            </a:extLst>
          </p:cNvPr>
          <p:cNvSpPr/>
          <p:nvPr/>
        </p:nvSpPr>
        <p:spPr>
          <a:xfrm>
            <a:off x="409417" y="1189812"/>
            <a:ext cx="7802472" cy="52209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adroTexto 28">
            <a:extLst>
              <a:ext uri="{FF2B5EF4-FFF2-40B4-BE49-F238E27FC236}">
                <a16:creationId xmlns:a16="http://schemas.microsoft.com/office/drawing/2014/main" id="{2A60ED38-17FF-4800-A697-791A19CC18EC}"/>
              </a:ext>
            </a:extLst>
          </p:cNvPr>
          <p:cNvSpPr txBox="1"/>
          <p:nvPr/>
        </p:nvSpPr>
        <p:spPr>
          <a:xfrm>
            <a:off x="5670660" y="2229368"/>
            <a:ext cx="2511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De infraestructura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3 Rectángulo">
            <a:extLst>
              <a:ext uri="{FF2B5EF4-FFF2-40B4-BE49-F238E27FC236}">
                <a16:creationId xmlns:a16="http://schemas.microsoft.com/office/drawing/2014/main" id="{E02916BD-A049-4670-AD78-D0F37D5E4D5F}"/>
              </a:ext>
            </a:extLst>
          </p:cNvPr>
          <p:cNvSpPr/>
          <p:nvPr/>
        </p:nvSpPr>
        <p:spPr>
          <a:xfrm>
            <a:off x="5670660" y="3383811"/>
            <a:ext cx="251179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De oficina técnica</a:t>
            </a:r>
          </a:p>
          <a:p>
            <a:pPr algn="ctr"/>
            <a:endParaRPr lang="es-ES" sz="1600" i="1" dirty="0">
              <a:solidFill>
                <a:srgbClr val="9537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4 CuadroTexto">
            <a:extLst>
              <a:ext uri="{FF2B5EF4-FFF2-40B4-BE49-F238E27FC236}">
                <a16:creationId xmlns:a16="http://schemas.microsoft.com/office/drawing/2014/main" id="{C48D499B-3B36-4559-B058-314D44EA61C3}"/>
              </a:ext>
            </a:extLst>
          </p:cNvPr>
          <p:cNvSpPr txBox="1"/>
          <p:nvPr/>
        </p:nvSpPr>
        <p:spPr>
          <a:xfrm>
            <a:off x="2312287" y="2219726"/>
            <a:ext cx="1624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Cuenta propia</a:t>
            </a:r>
          </a:p>
        </p:txBody>
      </p:sp>
      <p:sp>
        <p:nvSpPr>
          <p:cNvPr id="31" name="15 CuadroTexto">
            <a:extLst>
              <a:ext uri="{FF2B5EF4-FFF2-40B4-BE49-F238E27FC236}">
                <a16:creationId xmlns:a16="http://schemas.microsoft.com/office/drawing/2014/main" id="{7E882849-F737-4895-9C18-E5791FE1B004}"/>
              </a:ext>
            </a:extLst>
          </p:cNvPr>
          <p:cNvSpPr txBox="1"/>
          <p:nvPr/>
        </p:nvSpPr>
        <p:spPr>
          <a:xfrm>
            <a:off x="2348905" y="3701809"/>
            <a:ext cx="1606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Cuenta ajena</a:t>
            </a:r>
          </a:p>
        </p:txBody>
      </p:sp>
      <p:sp>
        <p:nvSpPr>
          <p:cNvPr id="32" name="16 CuadroTexto">
            <a:extLst>
              <a:ext uri="{FF2B5EF4-FFF2-40B4-BE49-F238E27FC236}">
                <a16:creationId xmlns:a16="http://schemas.microsoft.com/office/drawing/2014/main" id="{9C5BC697-BC24-47F7-A1FA-E5561C62CF2F}"/>
              </a:ext>
            </a:extLst>
          </p:cNvPr>
          <p:cNvSpPr txBox="1"/>
          <p:nvPr/>
        </p:nvSpPr>
        <p:spPr>
          <a:xfrm>
            <a:off x="366484" y="5430618"/>
            <a:ext cx="1910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Público</a:t>
            </a:r>
          </a:p>
          <a:p>
            <a:pPr algn="ctr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(Universidad/CSIC)</a:t>
            </a:r>
          </a:p>
        </p:txBody>
      </p:sp>
      <p:sp>
        <p:nvSpPr>
          <p:cNvPr id="35" name="13 Rectángulo">
            <a:extLst>
              <a:ext uri="{FF2B5EF4-FFF2-40B4-BE49-F238E27FC236}">
                <a16:creationId xmlns:a16="http://schemas.microsoft.com/office/drawing/2014/main" id="{1EA4EBE0-9784-4A35-A8D8-F833ED154726}"/>
              </a:ext>
            </a:extLst>
          </p:cNvPr>
          <p:cNvSpPr/>
          <p:nvPr/>
        </p:nvSpPr>
        <p:spPr>
          <a:xfrm>
            <a:off x="5670660" y="4502070"/>
            <a:ext cx="25595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Investigación y desarrollo</a:t>
            </a:r>
            <a:endParaRPr lang="es-ES" sz="1600" i="1" dirty="0">
              <a:solidFill>
                <a:srgbClr val="9537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16 CuadroTexto">
            <a:extLst>
              <a:ext uri="{FF2B5EF4-FFF2-40B4-BE49-F238E27FC236}">
                <a16:creationId xmlns:a16="http://schemas.microsoft.com/office/drawing/2014/main" id="{65BBA98E-4263-440F-9F98-4C7F94EABB6D}"/>
              </a:ext>
            </a:extLst>
          </p:cNvPr>
          <p:cNvSpPr txBox="1"/>
          <p:nvPr/>
        </p:nvSpPr>
        <p:spPr>
          <a:xfrm>
            <a:off x="399472" y="2860591"/>
            <a:ext cx="1910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Privado</a:t>
            </a:r>
          </a:p>
          <a:p>
            <a:pPr algn="ctr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(Empresa)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B64E267E-1190-40FE-88E2-2023A1DAF965}"/>
              </a:ext>
            </a:extLst>
          </p:cNvPr>
          <p:cNvSpPr/>
          <p:nvPr/>
        </p:nvSpPr>
        <p:spPr>
          <a:xfrm>
            <a:off x="409416" y="1701273"/>
            <a:ext cx="1930336" cy="466048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15 CuadroTexto">
            <a:extLst>
              <a:ext uri="{FF2B5EF4-FFF2-40B4-BE49-F238E27FC236}">
                <a16:creationId xmlns:a16="http://schemas.microsoft.com/office/drawing/2014/main" id="{FAC8D92A-09EE-4C02-887C-0ECA83A83F0A}"/>
              </a:ext>
            </a:extLst>
          </p:cNvPr>
          <p:cNvSpPr txBox="1"/>
          <p:nvPr/>
        </p:nvSpPr>
        <p:spPr>
          <a:xfrm>
            <a:off x="2334339" y="5422959"/>
            <a:ext cx="1611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Grupo de investigación</a:t>
            </a:r>
          </a:p>
        </p:txBody>
      </p:sp>
      <p:sp>
        <p:nvSpPr>
          <p:cNvPr id="39" name="16 CuadroTexto">
            <a:extLst>
              <a:ext uri="{FF2B5EF4-FFF2-40B4-BE49-F238E27FC236}">
                <a16:creationId xmlns:a16="http://schemas.microsoft.com/office/drawing/2014/main" id="{FE89E0ED-53BA-4EC1-BAB0-0757F84F567A}"/>
              </a:ext>
            </a:extLst>
          </p:cNvPr>
          <p:cNvSpPr txBox="1"/>
          <p:nvPr/>
        </p:nvSpPr>
        <p:spPr>
          <a:xfrm>
            <a:off x="391108" y="1302726"/>
            <a:ext cx="1930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Sector</a:t>
            </a:r>
          </a:p>
        </p:txBody>
      </p:sp>
      <p:sp>
        <p:nvSpPr>
          <p:cNvPr id="40" name="16 CuadroTexto">
            <a:extLst>
              <a:ext uri="{FF2B5EF4-FFF2-40B4-BE49-F238E27FC236}">
                <a16:creationId xmlns:a16="http://schemas.microsoft.com/office/drawing/2014/main" id="{19842B42-A714-469E-A0CD-9CCAC3613776}"/>
              </a:ext>
            </a:extLst>
          </p:cNvPr>
          <p:cNvSpPr txBox="1"/>
          <p:nvPr/>
        </p:nvSpPr>
        <p:spPr>
          <a:xfrm>
            <a:off x="2339751" y="1282005"/>
            <a:ext cx="160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Ejecución</a:t>
            </a:r>
          </a:p>
        </p:txBody>
      </p:sp>
      <p:sp>
        <p:nvSpPr>
          <p:cNvPr id="41" name="16 CuadroTexto">
            <a:extLst>
              <a:ext uri="{FF2B5EF4-FFF2-40B4-BE49-F238E27FC236}">
                <a16:creationId xmlns:a16="http://schemas.microsoft.com/office/drawing/2014/main" id="{3C7B9F7B-7B24-49C4-A6B5-15A7191A24E6}"/>
              </a:ext>
            </a:extLst>
          </p:cNvPr>
          <p:cNvSpPr txBox="1"/>
          <p:nvPr/>
        </p:nvSpPr>
        <p:spPr>
          <a:xfrm>
            <a:off x="3945935" y="1282005"/>
            <a:ext cx="4247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 de proyecto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C2131E38-8549-45A0-8484-E073F7CFDAC0}"/>
              </a:ext>
            </a:extLst>
          </p:cNvPr>
          <p:cNvSpPr/>
          <p:nvPr/>
        </p:nvSpPr>
        <p:spPr>
          <a:xfrm>
            <a:off x="409416" y="1189812"/>
            <a:ext cx="7802472" cy="51146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028C8FA3-9258-4D3E-9E36-188967F0C652}"/>
              </a:ext>
            </a:extLst>
          </p:cNvPr>
          <p:cNvSpPr/>
          <p:nvPr/>
        </p:nvSpPr>
        <p:spPr>
          <a:xfrm>
            <a:off x="2339752" y="1189812"/>
            <a:ext cx="1606183" cy="517194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4 CuadroTexto">
            <a:extLst>
              <a:ext uri="{FF2B5EF4-FFF2-40B4-BE49-F238E27FC236}">
                <a16:creationId xmlns:a16="http://schemas.microsoft.com/office/drawing/2014/main" id="{3334B61A-19F4-4F2E-923A-A624944D74E7}"/>
              </a:ext>
            </a:extLst>
          </p:cNvPr>
          <p:cNvSpPr txBox="1"/>
          <p:nvPr/>
        </p:nvSpPr>
        <p:spPr>
          <a:xfrm>
            <a:off x="3975371" y="4274512"/>
            <a:ext cx="16952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Interno</a:t>
            </a:r>
          </a:p>
          <a:p>
            <a:pPr algn="ctr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(de cara a la empresa)</a:t>
            </a:r>
          </a:p>
        </p:txBody>
      </p:sp>
      <p:sp>
        <p:nvSpPr>
          <p:cNvPr id="46" name="4 CuadroTexto">
            <a:extLst>
              <a:ext uri="{FF2B5EF4-FFF2-40B4-BE49-F238E27FC236}">
                <a16:creationId xmlns:a16="http://schemas.microsoft.com/office/drawing/2014/main" id="{942906DC-6681-461A-A957-EA8EE63CB7DB}"/>
              </a:ext>
            </a:extLst>
          </p:cNvPr>
          <p:cNvSpPr txBox="1"/>
          <p:nvPr/>
        </p:nvSpPr>
        <p:spPr>
          <a:xfrm>
            <a:off x="3945935" y="2664636"/>
            <a:ext cx="1705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Externo</a:t>
            </a:r>
          </a:p>
          <a:p>
            <a:pPr algn="ctr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(de cara al cliente)</a:t>
            </a:r>
          </a:p>
        </p:txBody>
      </p:sp>
      <p:sp>
        <p:nvSpPr>
          <p:cNvPr id="47" name="13 Rectángulo">
            <a:extLst>
              <a:ext uri="{FF2B5EF4-FFF2-40B4-BE49-F238E27FC236}">
                <a16:creationId xmlns:a16="http://schemas.microsoft.com/office/drawing/2014/main" id="{64E93490-9C86-452E-A92D-8CF7F56AB5EE}"/>
              </a:ext>
            </a:extLst>
          </p:cNvPr>
          <p:cNvSpPr/>
          <p:nvPr/>
        </p:nvSpPr>
        <p:spPr>
          <a:xfrm>
            <a:off x="4944448" y="5281463"/>
            <a:ext cx="19319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Investigación básica</a:t>
            </a:r>
            <a:endParaRPr lang="es-ES" sz="1600" i="1" dirty="0">
              <a:solidFill>
                <a:srgbClr val="9537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13 Rectángulo">
            <a:extLst>
              <a:ext uri="{FF2B5EF4-FFF2-40B4-BE49-F238E27FC236}">
                <a16:creationId xmlns:a16="http://schemas.microsoft.com/office/drawing/2014/main" id="{0B49E633-FE78-4CC9-A60B-B38C7DA70044}"/>
              </a:ext>
            </a:extLst>
          </p:cNvPr>
          <p:cNvSpPr/>
          <p:nvPr/>
        </p:nvSpPr>
        <p:spPr>
          <a:xfrm>
            <a:off x="4892976" y="5760262"/>
            <a:ext cx="2090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Investigación aplicada</a:t>
            </a:r>
            <a:endParaRPr lang="es-ES" sz="1600" i="1" dirty="0">
              <a:solidFill>
                <a:srgbClr val="9537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F3494385-8D30-4323-9E52-236FECE1099C}"/>
              </a:ext>
            </a:extLst>
          </p:cNvPr>
          <p:cNvCxnSpPr>
            <a:cxnSpLocks/>
          </p:cNvCxnSpPr>
          <p:nvPr/>
        </p:nvCxnSpPr>
        <p:spPr>
          <a:xfrm flipV="1">
            <a:off x="409416" y="5008702"/>
            <a:ext cx="78207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49">
            <a:extLst>
              <a:ext uri="{FF2B5EF4-FFF2-40B4-BE49-F238E27FC236}">
                <a16:creationId xmlns:a16="http://schemas.microsoft.com/office/drawing/2014/main" id="{D07F7593-41D3-4116-AFCF-D38BB8750510}"/>
              </a:ext>
            </a:extLst>
          </p:cNvPr>
          <p:cNvCxnSpPr>
            <a:cxnSpLocks/>
          </p:cNvCxnSpPr>
          <p:nvPr/>
        </p:nvCxnSpPr>
        <p:spPr>
          <a:xfrm>
            <a:off x="3945935" y="4245586"/>
            <a:ext cx="42365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201F37F8-E6B8-4C00-9EBE-744C3E34AF6B}"/>
              </a:ext>
            </a:extLst>
          </p:cNvPr>
          <p:cNvCxnSpPr>
            <a:cxnSpLocks/>
          </p:cNvCxnSpPr>
          <p:nvPr/>
        </p:nvCxnSpPr>
        <p:spPr>
          <a:xfrm>
            <a:off x="3395952" y="6361755"/>
            <a:ext cx="481593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2D058B38-47D5-4A87-8979-32E174BCE02D}"/>
              </a:ext>
            </a:extLst>
          </p:cNvPr>
          <p:cNvCxnSpPr>
            <a:cxnSpLocks/>
          </p:cNvCxnSpPr>
          <p:nvPr/>
        </p:nvCxnSpPr>
        <p:spPr>
          <a:xfrm flipH="1">
            <a:off x="5670660" y="1694780"/>
            <a:ext cx="0" cy="33245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80A2BDB2-10C7-47CB-B356-CF65AB7DBF75}"/>
              </a:ext>
            </a:extLst>
          </p:cNvPr>
          <p:cNvCxnSpPr>
            <a:cxnSpLocks/>
          </p:cNvCxnSpPr>
          <p:nvPr/>
        </p:nvCxnSpPr>
        <p:spPr>
          <a:xfrm>
            <a:off x="8211888" y="1196552"/>
            <a:ext cx="0" cy="51652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403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460432" y="6289224"/>
            <a:ext cx="505490" cy="365125"/>
          </a:xfrm>
        </p:spPr>
        <p:txBody>
          <a:bodyPr/>
          <a:lstStyle/>
          <a:p>
            <a:fld id="{DAD8BA2F-E335-4939-99DC-A7E50E548284}" type="slidenum">
              <a:rPr lang="en-US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1597910" y="692696"/>
            <a:ext cx="6718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u="sng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Partes que intervienen en un proyecto</a:t>
            </a:r>
          </a:p>
        </p:txBody>
      </p:sp>
      <p:sp>
        <p:nvSpPr>
          <p:cNvPr id="17" name="Rectángulo 7"/>
          <p:cNvSpPr/>
          <p:nvPr/>
        </p:nvSpPr>
        <p:spPr>
          <a:xfrm>
            <a:off x="3236912" y="2426618"/>
            <a:ext cx="3111500" cy="28321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PROYECTO</a:t>
            </a:r>
          </a:p>
        </p:txBody>
      </p:sp>
      <p:sp>
        <p:nvSpPr>
          <p:cNvPr id="18" name="Flecha abajo 9"/>
          <p:cNvSpPr/>
          <p:nvPr/>
        </p:nvSpPr>
        <p:spPr>
          <a:xfrm>
            <a:off x="3452812" y="1855118"/>
            <a:ext cx="2546350" cy="117475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CLIENTE</a:t>
            </a:r>
          </a:p>
        </p:txBody>
      </p:sp>
      <p:sp>
        <p:nvSpPr>
          <p:cNvPr id="19" name="Flecha abajo 16"/>
          <p:cNvSpPr/>
          <p:nvPr/>
        </p:nvSpPr>
        <p:spPr>
          <a:xfrm rot="16200000">
            <a:off x="1966912" y="3245768"/>
            <a:ext cx="2546350" cy="117475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JEFE DEL PROYECTO</a:t>
            </a:r>
          </a:p>
        </p:txBody>
      </p:sp>
      <p:sp>
        <p:nvSpPr>
          <p:cNvPr id="20" name="Flecha abajo 17"/>
          <p:cNvSpPr/>
          <p:nvPr/>
        </p:nvSpPr>
        <p:spPr>
          <a:xfrm rot="5400000">
            <a:off x="5072062" y="3239418"/>
            <a:ext cx="2546350" cy="117475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EQUIPO</a:t>
            </a:r>
          </a:p>
        </p:txBody>
      </p:sp>
      <p:sp>
        <p:nvSpPr>
          <p:cNvPr id="21" name="Flecha arriba 11"/>
          <p:cNvSpPr/>
          <p:nvPr/>
        </p:nvSpPr>
        <p:spPr>
          <a:xfrm>
            <a:off x="3471862" y="4687218"/>
            <a:ext cx="2628900" cy="1212850"/>
          </a:xfrm>
          <a:prstGeom prst="upArrow">
            <a:avLst>
              <a:gd name="adj1" fmla="val 55789"/>
              <a:gd name="adj2" fmla="val 472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PROVEEDORES</a:t>
            </a:r>
          </a:p>
        </p:txBody>
      </p:sp>
      <p:sp>
        <p:nvSpPr>
          <p:cNvPr id="22" name="CuadroTexto 13"/>
          <p:cNvSpPr txBox="1"/>
          <p:nvPr/>
        </p:nvSpPr>
        <p:spPr>
          <a:xfrm>
            <a:off x="2833228" y="1298047"/>
            <a:ext cx="3785518" cy="52322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INDIVIDUO O ENTIDAD QUE SOLICITA LA REALIZACIÓN DEL PROYECTO</a:t>
            </a:r>
          </a:p>
        </p:txBody>
      </p:sp>
      <p:sp>
        <p:nvSpPr>
          <p:cNvPr id="23" name="CuadroTexto 20"/>
          <p:cNvSpPr txBox="1"/>
          <p:nvPr/>
        </p:nvSpPr>
        <p:spPr>
          <a:xfrm>
            <a:off x="571459" y="3248367"/>
            <a:ext cx="2019300" cy="116955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PERSONA QUE DEBERÁ HACER CUMPLIR LOS OBJETIVOS DEL PROYECTO</a:t>
            </a:r>
          </a:p>
        </p:txBody>
      </p:sp>
      <p:sp>
        <p:nvSpPr>
          <p:cNvPr id="24" name="CuadroTexto 21"/>
          <p:cNvSpPr txBox="1"/>
          <p:nvPr/>
        </p:nvSpPr>
        <p:spPr>
          <a:xfrm>
            <a:off x="6932612" y="3150170"/>
            <a:ext cx="2133600" cy="1384995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CONJUNTO DE PERSONAS QUE SERÁN LAS RESPONSABLES DE LA REALIZACIÓN DEL PROYECTO</a:t>
            </a:r>
          </a:p>
        </p:txBody>
      </p:sp>
      <p:sp>
        <p:nvSpPr>
          <p:cNvPr id="25" name="CuadroTexto 22"/>
          <p:cNvSpPr txBox="1"/>
          <p:nvPr/>
        </p:nvSpPr>
        <p:spPr>
          <a:xfrm>
            <a:off x="3427412" y="5908687"/>
            <a:ext cx="2717800" cy="954107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AGENTES EXTERNOS A LA EMPRESA Y QUE SUMINISTRAN MEDIOS MATERIALES O SERVICIOS</a:t>
            </a:r>
          </a:p>
        </p:txBody>
      </p:sp>
      <p:sp>
        <p:nvSpPr>
          <p:cNvPr id="16" name="2 CuadroTexto">
            <a:extLst>
              <a:ext uri="{FF2B5EF4-FFF2-40B4-BE49-F238E27FC236}">
                <a16:creationId xmlns:a16="http://schemas.microsoft.com/office/drawing/2014/main" id="{C026E71A-0D22-4A33-A7F0-E780DD68BCE7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26" name="2 CuadroTexto">
            <a:extLst>
              <a:ext uri="{FF2B5EF4-FFF2-40B4-BE49-F238E27FC236}">
                <a16:creationId xmlns:a16="http://schemas.microsoft.com/office/drawing/2014/main" id="{CA788BA6-995D-4DC7-B011-435387936F3E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27" name="2 CuadroTexto">
            <a:extLst>
              <a:ext uri="{FF2B5EF4-FFF2-40B4-BE49-F238E27FC236}">
                <a16:creationId xmlns:a16="http://schemas.microsoft.com/office/drawing/2014/main" id="{427E9478-F588-407C-A36F-1EDBF7D3AA6D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28" name="2 CuadroTexto">
            <a:extLst>
              <a:ext uri="{FF2B5EF4-FFF2-40B4-BE49-F238E27FC236}">
                <a16:creationId xmlns:a16="http://schemas.microsoft.com/office/drawing/2014/main" id="{AD61EC68-BC33-40E6-B6E0-F7E64CFA7833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29" name="2 CuadroTexto">
            <a:extLst>
              <a:ext uri="{FF2B5EF4-FFF2-40B4-BE49-F238E27FC236}">
                <a16:creationId xmlns:a16="http://schemas.microsoft.com/office/drawing/2014/main" id="{6BD5A4B9-F9A6-4169-B928-9F82AA9E5B0A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45022951-5BD9-42A1-A3BA-E5302EC44DD1}"/>
              </a:ext>
            </a:extLst>
          </p:cNvPr>
          <p:cNvSpPr/>
          <p:nvPr/>
        </p:nvSpPr>
        <p:spPr>
          <a:xfrm>
            <a:off x="-1000" y="-11321"/>
            <a:ext cx="9144000" cy="634388"/>
          </a:xfrm>
          <a:prstGeom prst="rect">
            <a:avLst/>
          </a:prstGeom>
          <a:gradFill flip="none" rotWithShape="1">
            <a:gsLst>
              <a:gs pos="100000">
                <a:srgbClr val="83A62A"/>
              </a:gs>
              <a:gs pos="0">
                <a:schemeClr val="tx1"/>
              </a:gs>
              <a:gs pos="9000">
                <a:schemeClr val="tx1"/>
              </a:gs>
              <a:gs pos="24000">
                <a:schemeClr val="accent3">
                  <a:lumMod val="50000"/>
                </a:schemeClr>
              </a:gs>
              <a:gs pos="61000">
                <a:srgbClr val="83A62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D636D76A-A5B1-465C-AF11-B94ABEA290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-11321"/>
            <a:ext cx="1691680" cy="689203"/>
          </a:xfrm>
          <a:prstGeom prst="rect">
            <a:avLst/>
          </a:prstGeom>
        </p:spPr>
      </p:pic>
      <p:sp>
        <p:nvSpPr>
          <p:cNvPr id="32" name="2 CuadroTexto">
            <a:extLst>
              <a:ext uri="{FF2B5EF4-FFF2-40B4-BE49-F238E27FC236}">
                <a16:creationId xmlns:a16="http://schemas.microsoft.com/office/drawing/2014/main" id="{6618AF0B-6D82-4A31-8445-4BC0936A077E}"/>
              </a:ext>
            </a:extLst>
          </p:cNvPr>
          <p:cNvSpPr txBox="1"/>
          <p:nvPr/>
        </p:nvSpPr>
        <p:spPr>
          <a:xfrm>
            <a:off x="603999" y="-11321"/>
            <a:ext cx="5851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</a:t>
            </a:r>
            <a:r>
              <a:rPr lang="es-ES"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proyecto.</a:t>
            </a:r>
            <a:endParaRPr lang="es-E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7910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532440" y="6423384"/>
            <a:ext cx="408993" cy="365125"/>
          </a:xfrm>
        </p:spPr>
        <p:txBody>
          <a:bodyPr/>
          <a:lstStyle/>
          <a:p>
            <a:fld id="{DAD8BA2F-E335-4939-99DC-A7E50E548284}" type="slidenum">
              <a:rPr lang="en-US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2934786" y="692696"/>
            <a:ext cx="3581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u="sng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curva de </a:t>
            </a:r>
            <a:r>
              <a:rPr lang="es-ES" sz="2800" b="1" u="sng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Gartner</a:t>
            </a:r>
            <a:endParaRPr lang="es-ES" sz="2800" b="1" u="sng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323528" y="1232104"/>
            <a:ext cx="842493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Un 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ciclo de </a:t>
            </a:r>
            <a:r>
              <a:rPr lang="es-E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sobreexpectación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es una representación gráfica de la madurez, adopción y aplicación comercial para caracterizar el entusiasmo sobredimensionado y la subsiguiente decepción que ocurre habitualmente en la introducción de nuevas tecnologías.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Ciclo de sobreexpectación de Gartn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51" y="1998171"/>
            <a:ext cx="7297297" cy="4860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2 CuadroTexto">
            <a:extLst>
              <a:ext uri="{FF2B5EF4-FFF2-40B4-BE49-F238E27FC236}">
                <a16:creationId xmlns:a16="http://schemas.microsoft.com/office/drawing/2014/main" id="{47250E11-E5E2-4807-AC88-AC9C8885D5E6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10" name="2 CuadroTexto">
            <a:extLst>
              <a:ext uri="{FF2B5EF4-FFF2-40B4-BE49-F238E27FC236}">
                <a16:creationId xmlns:a16="http://schemas.microsoft.com/office/drawing/2014/main" id="{824CB6B9-1732-41EB-AE46-497AAB30A513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11" name="2 CuadroTexto">
            <a:extLst>
              <a:ext uri="{FF2B5EF4-FFF2-40B4-BE49-F238E27FC236}">
                <a16:creationId xmlns:a16="http://schemas.microsoft.com/office/drawing/2014/main" id="{B414CEB3-BBFF-463F-9313-001CA43EB80B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12" name="2 CuadroTexto">
            <a:extLst>
              <a:ext uri="{FF2B5EF4-FFF2-40B4-BE49-F238E27FC236}">
                <a16:creationId xmlns:a16="http://schemas.microsoft.com/office/drawing/2014/main" id="{1A70A166-CEEA-41DE-89B8-7F0952CA3637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13" name="2 CuadroTexto">
            <a:extLst>
              <a:ext uri="{FF2B5EF4-FFF2-40B4-BE49-F238E27FC236}">
                <a16:creationId xmlns:a16="http://schemas.microsoft.com/office/drawing/2014/main" id="{8A6994D7-DA07-4EEF-BF78-F1733B06203B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FFA8AD10-24D9-4D2B-9204-2EE572DCF04E}"/>
              </a:ext>
            </a:extLst>
          </p:cNvPr>
          <p:cNvSpPr/>
          <p:nvPr/>
        </p:nvSpPr>
        <p:spPr>
          <a:xfrm>
            <a:off x="-1000" y="-11321"/>
            <a:ext cx="9144000" cy="634388"/>
          </a:xfrm>
          <a:prstGeom prst="rect">
            <a:avLst/>
          </a:prstGeom>
          <a:gradFill flip="none" rotWithShape="1">
            <a:gsLst>
              <a:gs pos="100000">
                <a:srgbClr val="83A62A"/>
              </a:gs>
              <a:gs pos="0">
                <a:schemeClr val="tx1"/>
              </a:gs>
              <a:gs pos="9000">
                <a:schemeClr val="tx1"/>
              </a:gs>
              <a:gs pos="24000">
                <a:schemeClr val="accent3">
                  <a:lumMod val="50000"/>
                </a:schemeClr>
              </a:gs>
              <a:gs pos="61000">
                <a:srgbClr val="83A62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006355A5-262A-4702-905C-BE88D7E374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-11321"/>
            <a:ext cx="1691680" cy="689203"/>
          </a:xfrm>
          <a:prstGeom prst="rect">
            <a:avLst/>
          </a:prstGeom>
        </p:spPr>
      </p:pic>
      <p:sp>
        <p:nvSpPr>
          <p:cNvPr id="16" name="2 CuadroTexto">
            <a:extLst>
              <a:ext uri="{FF2B5EF4-FFF2-40B4-BE49-F238E27FC236}">
                <a16:creationId xmlns:a16="http://schemas.microsoft.com/office/drawing/2014/main" id="{5DA98D98-68ED-4310-A3FD-DCBD7DF6BBDE}"/>
              </a:ext>
            </a:extLst>
          </p:cNvPr>
          <p:cNvSpPr txBox="1"/>
          <p:nvPr/>
        </p:nvSpPr>
        <p:spPr>
          <a:xfrm>
            <a:off x="603999" y="-11321"/>
            <a:ext cx="5851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</a:t>
            </a:r>
            <a:r>
              <a:rPr lang="es-ES"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proyecto.</a:t>
            </a:r>
            <a:endParaRPr lang="es-E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330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954023" y="1052736"/>
            <a:ext cx="7488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u="sng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 1. El concepto de proyecto industrial</a:t>
            </a:r>
          </a:p>
        </p:txBody>
      </p:sp>
      <p:sp>
        <p:nvSpPr>
          <p:cNvPr id="6" name="5 Rectángulo"/>
          <p:cNvSpPr/>
          <p:nvPr/>
        </p:nvSpPr>
        <p:spPr>
          <a:xfrm>
            <a:off x="1259632" y="1916832"/>
            <a:ext cx="7992888" cy="2564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400"/>
              </a:spcBef>
            </a:pPr>
            <a:r>
              <a:rPr lang="es-ES_tradn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un proyecto industrial</a:t>
            </a:r>
            <a:endParaRPr lang="es-ES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400"/>
              </a:spcBef>
            </a:pPr>
            <a:r>
              <a:rPr lang="es-ES_tradnl" sz="2400" dirty="0">
                <a:latin typeface="Arial" panose="020B0604020202020204" pitchFamily="34" charset="0"/>
                <a:cs typeface="Arial" panose="020B0604020202020204" pitchFamily="34" charset="0"/>
              </a:rPr>
              <a:t>1.2. El contexto de un proyecto de Ingeniería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400"/>
              </a:spcBef>
            </a:pPr>
            <a:r>
              <a:rPr lang="es-ES_tradn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1.3. Caracterización de proyectos externos</a:t>
            </a:r>
            <a:endParaRPr lang="es-ES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400"/>
              </a:spcBef>
            </a:pPr>
            <a:r>
              <a:rPr lang="es-ES_tradn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1.4. </a:t>
            </a:r>
            <a:r>
              <a:rPr lang="es-E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Caracterización de proyectos I+D+i</a:t>
            </a:r>
          </a:p>
          <a:p>
            <a:pPr>
              <a:spcBef>
                <a:spcPts val="400"/>
              </a:spcBef>
            </a:pPr>
            <a:r>
              <a:rPr lang="es-ES_tradn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1.5. La gestión de proyectos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lvl="0">
              <a:spcBef>
                <a:spcPts val="400"/>
              </a:spcBef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607752" y="6456978"/>
            <a:ext cx="523374" cy="365125"/>
          </a:xfrm>
        </p:spPr>
        <p:txBody>
          <a:bodyPr/>
          <a:lstStyle/>
          <a:p>
            <a:fld id="{DAD8BA2F-E335-4939-99DC-A7E50E548284}" type="slidenum">
              <a:rPr lang="en-US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2 CuadroTexto">
            <a:extLst>
              <a:ext uri="{FF2B5EF4-FFF2-40B4-BE49-F238E27FC236}">
                <a16:creationId xmlns:a16="http://schemas.microsoft.com/office/drawing/2014/main" id="{D133B8A7-1652-4EDA-A0A0-F429A7A726E5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9" name="2 CuadroTexto">
            <a:extLst>
              <a:ext uri="{FF2B5EF4-FFF2-40B4-BE49-F238E27FC236}">
                <a16:creationId xmlns:a16="http://schemas.microsoft.com/office/drawing/2014/main" id="{4066319C-A879-421A-A2D0-4D0734C4B0FB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10" name="2 CuadroTexto">
            <a:extLst>
              <a:ext uri="{FF2B5EF4-FFF2-40B4-BE49-F238E27FC236}">
                <a16:creationId xmlns:a16="http://schemas.microsoft.com/office/drawing/2014/main" id="{AC2E7C33-5FCA-426B-AEDB-62D6A181AA91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11" name="2 CuadroTexto">
            <a:extLst>
              <a:ext uri="{FF2B5EF4-FFF2-40B4-BE49-F238E27FC236}">
                <a16:creationId xmlns:a16="http://schemas.microsoft.com/office/drawing/2014/main" id="{EC2966C4-9FBE-4EAF-8DC1-307B85440C2E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12" name="2 CuadroTexto">
            <a:extLst>
              <a:ext uri="{FF2B5EF4-FFF2-40B4-BE49-F238E27FC236}">
                <a16:creationId xmlns:a16="http://schemas.microsoft.com/office/drawing/2014/main" id="{13E1A621-E8B8-4D0E-A19D-215CB7DBE115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13" name="2 CuadroTexto">
            <a:extLst>
              <a:ext uri="{FF2B5EF4-FFF2-40B4-BE49-F238E27FC236}">
                <a16:creationId xmlns:a16="http://schemas.microsoft.com/office/drawing/2014/main" id="{F2823A7F-5091-4681-A063-667498325C94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FE456DB-BEE4-4034-B7B1-51577D72C4EB}"/>
              </a:ext>
            </a:extLst>
          </p:cNvPr>
          <p:cNvSpPr/>
          <p:nvPr/>
        </p:nvSpPr>
        <p:spPr>
          <a:xfrm>
            <a:off x="-1000" y="-11321"/>
            <a:ext cx="9144000" cy="634388"/>
          </a:xfrm>
          <a:prstGeom prst="rect">
            <a:avLst/>
          </a:prstGeom>
          <a:gradFill flip="none" rotWithShape="1">
            <a:gsLst>
              <a:gs pos="100000">
                <a:srgbClr val="83A62A"/>
              </a:gs>
              <a:gs pos="0">
                <a:schemeClr val="tx1"/>
              </a:gs>
              <a:gs pos="9000">
                <a:schemeClr val="tx1"/>
              </a:gs>
              <a:gs pos="24000">
                <a:schemeClr val="accent3">
                  <a:lumMod val="50000"/>
                </a:schemeClr>
              </a:gs>
              <a:gs pos="61000">
                <a:srgbClr val="83A62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AD546AA-1FC8-430E-BF1B-0A53B7A29C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-11321"/>
            <a:ext cx="1691680" cy="689203"/>
          </a:xfrm>
          <a:prstGeom prst="rect">
            <a:avLst/>
          </a:prstGeom>
        </p:spPr>
      </p:pic>
      <p:sp>
        <p:nvSpPr>
          <p:cNvPr id="16" name="2 CuadroTexto">
            <a:extLst>
              <a:ext uri="{FF2B5EF4-FFF2-40B4-BE49-F238E27FC236}">
                <a16:creationId xmlns:a16="http://schemas.microsoft.com/office/drawing/2014/main" id="{604E5EFF-375A-45E8-8641-71E4A70573DB}"/>
              </a:ext>
            </a:extLst>
          </p:cNvPr>
          <p:cNvSpPr txBox="1"/>
          <p:nvPr/>
        </p:nvSpPr>
        <p:spPr>
          <a:xfrm>
            <a:off x="3596648" y="-11321"/>
            <a:ext cx="1367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  <a:endParaRPr lang="es-E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980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487295" y="6381740"/>
            <a:ext cx="523374" cy="365125"/>
          </a:xfrm>
        </p:spPr>
        <p:txBody>
          <a:bodyPr/>
          <a:lstStyle/>
          <a:p>
            <a:fld id="{DAD8BA2F-E335-4939-99DC-A7E50E548284}" type="slidenum">
              <a:rPr lang="en-US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2"/>
          <p:cNvSpPr txBox="1"/>
          <p:nvPr/>
        </p:nvSpPr>
        <p:spPr>
          <a:xfrm>
            <a:off x="449529" y="1556792"/>
            <a:ext cx="8315290" cy="43396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s-ES" sz="1400" b="1" dirty="0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Telecomunicación</a:t>
            </a:r>
          </a:p>
          <a:p>
            <a:pPr algn="just">
              <a:spcAft>
                <a:spcPts val="600"/>
              </a:spcAft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La definición dada por la Unión Internacional de Telecomunicaciones (ITU) es toda emisión, transmisión de signos, señales, escritos e imágenes, sonidos e información de cualquier naturaleza, por hilo, radioelectricidad, medios ópticos u otros sistemas electromagnéticos.</a:t>
            </a:r>
          </a:p>
          <a:p>
            <a:pPr algn="just">
              <a:spcAft>
                <a:spcPts val="600"/>
              </a:spcAft>
            </a:pP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Aft>
                <a:spcPts val="600"/>
              </a:spcAft>
            </a:pPr>
            <a:r>
              <a:rPr lang="es-ES" sz="1400" b="1" dirty="0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Ingeniería de Telecomunicaciones </a:t>
            </a:r>
          </a:p>
          <a:p>
            <a:pPr algn="just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Es la disciplina de aplicación de la </a:t>
            </a:r>
            <a:r>
              <a:rPr lang="es-ES" sz="1200" i="1" dirty="0">
                <a:latin typeface="Arial" panose="020B0604020202020204" pitchFamily="34" charset="0"/>
                <a:cs typeface="Arial" panose="020B0604020202020204" pitchFamily="34" charset="0"/>
              </a:rPr>
              <a:t>telecomunicación</a:t>
            </a:r>
            <a:r>
              <a:rPr lang="es-ES" sz="1200" dirty="0">
                <a:solidFill>
                  <a:srgbClr val="0077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término que se refiere a la comunicación a distancia, generalmente a través de ondas electromagnéticas y es una rama de la ingeniería que resuelve problemas de transmisión y recepción de señales eléctricas e interconexión de redes. Incluye tecnologías tales como:</a:t>
            </a:r>
          </a:p>
          <a:p>
            <a:pPr marL="1200150" lvl="2" indent="-285750">
              <a:buClr>
                <a:srgbClr val="007700"/>
              </a:buClr>
              <a:buFont typeface="Wingdings" charset="2"/>
              <a:buChar char="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Radio</a:t>
            </a:r>
          </a:p>
          <a:p>
            <a:pPr marL="1200150" lvl="2" indent="-285750">
              <a:buClr>
                <a:srgbClr val="007700"/>
              </a:buClr>
              <a:buFont typeface="Wingdings" charset="2"/>
              <a:buChar char="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Televisión</a:t>
            </a:r>
          </a:p>
          <a:p>
            <a:pPr marL="1200150" lvl="2" indent="-285750">
              <a:buClr>
                <a:srgbClr val="007700"/>
              </a:buClr>
              <a:buFont typeface="Wingdings" charset="2"/>
              <a:buChar char="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Teléfono</a:t>
            </a:r>
          </a:p>
          <a:p>
            <a:pPr marL="1200150" lvl="2" indent="-285750">
              <a:buClr>
                <a:srgbClr val="007700"/>
              </a:buClr>
              <a:buFont typeface="Wingdings" charset="2"/>
              <a:buChar char="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Comunicaciones de datos</a:t>
            </a:r>
          </a:p>
          <a:p>
            <a:pPr marL="1200150" lvl="2" indent="-285750">
              <a:spcAft>
                <a:spcPts val="600"/>
              </a:spcAft>
              <a:buClr>
                <a:srgbClr val="007700"/>
              </a:buClr>
              <a:buFont typeface="Wingdings" charset="2"/>
              <a:buChar char="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Redes informáticas</a:t>
            </a:r>
          </a:p>
          <a:p>
            <a:pPr marL="1200150" lvl="2" indent="-285750">
              <a:spcAft>
                <a:spcPts val="600"/>
              </a:spcAft>
              <a:buClr>
                <a:srgbClr val="007700"/>
              </a:buClr>
              <a:buFont typeface="Wingdings" charset="2"/>
              <a:buChar char=""/>
            </a:pP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Aft>
                <a:spcPts val="600"/>
              </a:spcAft>
            </a:pPr>
            <a:r>
              <a:rPr lang="es-ES" sz="1400" b="1" dirty="0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Ingeniero de Telecomunicación</a:t>
            </a:r>
          </a:p>
          <a:p>
            <a:pPr algn="just">
              <a:spcAft>
                <a:spcPts val="600"/>
              </a:spcAft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Es un profesional cuya formación lo faculta para planificar, proyectar, diseñar y calcular sistemas, redes y servicios de generación, transmisión, detección, manejo y gestión de tele-información. </a:t>
            </a:r>
            <a:r>
              <a:rPr lang="es-E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Incluye también una sólida formación en las áreas de la administración y economía que lo habilitan para dirigir, organizar y explotar servicios de telecomunicaciones y para ejecutar, supervisar y evaluar proyectos relacionados con el área.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1979712" y="692696"/>
            <a:ext cx="5896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u="sng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ingeniero de telecomunicación</a:t>
            </a:r>
          </a:p>
        </p:txBody>
      </p:sp>
      <p:sp>
        <p:nvSpPr>
          <p:cNvPr id="8" name="2 CuadroTexto">
            <a:extLst>
              <a:ext uri="{FF2B5EF4-FFF2-40B4-BE49-F238E27FC236}">
                <a16:creationId xmlns:a16="http://schemas.microsoft.com/office/drawing/2014/main" id="{1498DB0D-FF4B-4BC1-91D2-1ADD8BE8BF52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11" name="2 CuadroTexto">
            <a:extLst>
              <a:ext uri="{FF2B5EF4-FFF2-40B4-BE49-F238E27FC236}">
                <a16:creationId xmlns:a16="http://schemas.microsoft.com/office/drawing/2014/main" id="{C8281506-79F4-411C-9A71-F1EBE590330E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12" name="2 CuadroTexto">
            <a:extLst>
              <a:ext uri="{FF2B5EF4-FFF2-40B4-BE49-F238E27FC236}">
                <a16:creationId xmlns:a16="http://schemas.microsoft.com/office/drawing/2014/main" id="{E7465504-143D-419E-B134-C9C94591F6AC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13" name="2 CuadroTexto">
            <a:extLst>
              <a:ext uri="{FF2B5EF4-FFF2-40B4-BE49-F238E27FC236}">
                <a16:creationId xmlns:a16="http://schemas.microsoft.com/office/drawing/2014/main" id="{5D02694F-FD3A-4D9D-885F-25CC7798398D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14" name="2 CuadroTexto">
            <a:extLst>
              <a:ext uri="{FF2B5EF4-FFF2-40B4-BE49-F238E27FC236}">
                <a16:creationId xmlns:a16="http://schemas.microsoft.com/office/drawing/2014/main" id="{042D1672-BDFE-4673-B600-3E90211FA513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15" name="2 CuadroTexto">
            <a:extLst>
              <a:ext uri="{FF2B5EF4-FFF2-40B4-BE49-F238E27FC236}">
                <a16:creationId xmlns:a16="http://schemas.microsoft.com/office/drawing/2014/main" id="{20EBB5C3-28BA-420A-A97E-C0755FE5540B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16" name="2 CuadroTexto">
            <a:extLst>
              <a:ext uri="{FF2B5EF4-FFF2-40B4-BE49-F238E27FC236}">
                <a16:creationId xmlns:a16="http://schemas.microsoft.com/office/drawing/2014/main" id="{5E8BE429-2742-4DA1-BFF1-3F93095200B6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1C28D990-EA6F-4C50-9C14-C529D116F452}"/>
              </a:ext>
            </a:extLst>
          </p:cNvPr>
          <p:cNvSpPr/>
          <p:nvPr/>
        </p:nvSpPr>
        <p:spPr>
          <a:xfrm>
            <a:off x="-1000" y="-11321"/>
            <a:ext cx="9144000" cy="634388"/>
          </a:xfrm>
          <a:prstGeom prst="rect">
            <a:avLst/>
          </a:prstGeom>
          <a:gradFill flip="none" rotWithShape="1">
            <a:gsLst>
              <a:gs pos="100000">
                <a:srgbClr val="83A62A"/>
              </a:gs>
              <a:gs pos="0">
                <a:schemeClr val="tx1"/>
              </a:gs>
              <a:gs pos="9000">
                <a:schemeClr val="tx1"/>
              </a:gs>
              <a:gs pos="24000">
                <a:schemeClr val="accent3">
                  <a:lumMod val="50000"/>
                </a:schemeClr>
              </a:gs>
              <a:gs pos="61000">
                <a:srgbClr val="83A62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28998FCE-14AE-4B1E-B44F-A7D7981279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-11321"/>
            <a:ext cx="1691680" cy="689203"/>
          </a:xfrm>
          <a:prstGeom prst="rect">
            <a:avLst/>
          </a:prstGeom>
        </p:spPr>
      </p:pic>
      <p:sp>
        <p:nvSpPr>
          <p:cNvPr id="19" name="2 CuadroTexto">
            <a:extLst>
              <a:ext uri="{FF2B5EF4-FFF2-40B4-BE49-F238E27FC236}">
                <a16:creationId xmlns:a16="http://schemas.microsoft.com/office/drawing/2014/main" id="{3F4962FF-1D7C-48BD-98D1-7153A778DF42}"/>
              </a:ext>
            </a:extLst>
          </p:cNvPr>
          <p:cNvSpPr txBox="1"/>
          <p:nvPr/>
        </p:nvSpPr>
        <p:spPr>
          <a:xfrm>
            <a:off x="-52445" y="-33160"/>
            <a:ext cx="73997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1.2.El proyecto de telecomunicación.</a:t>
            </a:r>
            <a:endParaRPr lang="es-E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806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573546" y="6490300"/>
            <a:ext cx="523374" cy="365125"/>
          </a:xfrm>
        </p:spPr>
        <p:txBody>
          <a:bodyPr/>
          <a:lstStyle/>
          <a:p>
            <a:fld id="{DAD8BA2F-E335-4939-99DC-A7E50E548284}" type="slidenum">
              <a:rPr lang="en-US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059283" y="673532"/>
            <a:ext cx="7595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u="sng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Atribuciones profesionales de un ingeniero</a:t>
            </a:r>
          </a:p>
        </p:txBody>
      </p:sp>
      <p:sp>
        <p:nvSpPr>
          <p:cNvPr id="39" name="Rectángulo 1"/>
          <p:cNvSpPr/>
          <p:nvPr/>
        </p:nvSpPr>
        <p:spPr>
          <a:xfrm>
            <a:off x="395536" y="1215916"/>
            <a:ext cx="8413061" cy="5255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4"/>
          <p:cNvSpPr/>
          <p:nvPr/>
        </p:nvSpPr>
        <p:spPr>
          <a:xfrm>
            <a:off x="395536" y="1311146"/>
            <a:ext cx="824205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(Ley 2/1964, de 29 de abril)  </a:t>
            </a:r>
          </a:p>
          <a:p>
            <a:r>
              <a:rPr lang="es-E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Artículo 2. 1.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/>
            <a:b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a) La </a:t>
            </a:r>
            <a:r>
              <a:rPr lang="es-ES" sz="16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redacción y firma de proyectos</a:t>
            </a:r>
            <a:r>
              <a:rPr lang="es-E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que tengan por objeto la construcción, reforma, reparación, conservación, demolición, fabricación, instalación, montaje o explotación de bienes muebles o inmuebles, en sus respectivos casos, tanto con carácter principal como accesorio, </a:t>
            </a:r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siempre que queden comprendidos por su naturaleza y características en la técnica propia de cada titulación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b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b) La </a:t>
            </a:r>
            <a:r>
              <a:rPr lang="es-ES" sz="16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dirección de las actividades objeto de los proyectos</a:t>
            </a:r>
            <a:r>
              <a:rPr lang="es-ES" sz="1600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a que se refiere el apartado anterior, incluso cuando los proyectos hubieren sido elaborados por un tercero.</a:t>
            </a:r>
          </a:p>
          <a:p>
            <a:pPr algn="just"/>
            <a:b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c) La </a:t>
            </a:r>
            <a:r>
              <a:rPr lang="es-ES" sz="16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realización de mediciones, cálculos, valoraciones, tasaciones, peritaciones, estudios, informes</a:t>
            </a:r>
            <a:r>
              <a:rPr lang="es-E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planes de labores y otros trabajos análogos.</a:t>
            </a:r>
          </a:p>
          <a:p>
            <a:pPr algn="just"/>
            <a:b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d) El </a:t>
            </a:r>
            <a:r>
              <a:rPr lang="es-ES" sz="16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ejercicio de la docencia</a:t>
            </a:r>
            <a:r>
              <a:rPr lang="es-E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en sus diversos grados en los casos y términos previstos en la normativa correspondiente y, en particular, conforme a lo dispuesto en la Ley Orgánica 11/1983, de 25 de agosto, de Reforma Universitaria.</a:t>
            </a:r>
          </a:p>
          <a:p>
            <a:pPr algn="just"/>
            <a:b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e) La </a:t>
            </a:r>
            <a:r>
              <a:rPr lang="es-ES" sz="16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dirección de toda clase de industrias</a:t>
            </a:r>
            <a:r>
              <a:rPr lang="es-E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o explotaciones y el ejercicio, en general respecto de ellas, de las actividades a que se refieren los apartados anteriores.</a:t>
            </a:r>
          </a:p>
        </p:txBody>
      </p:sp>
      <p:sp>
        <p:nvSpPr>
          <p:cNvPr id="11" name="2 CuadroTexto">
            <a:extLst>
              <a:ext uri="{FF2B5EF4-FFF2-40B4-BE49-F238E27FC236}">
                <a16:creationId xmlns:a16="http://schemas.microsoft.com/office/drawing/2014/main" id="{91394614-6402-433E-8F47-FE448E694FF4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12" name="2 CuadroTexto">
            <a:extLst>
              <a:ext uri="{FF2B5EF4-FFF2-40B4-BE49-F238E27FC236}">
                <a16:creationId xmlns:a16="http://schemas.microsoft.com/office/drawing/2014/main" id="{09F4967F-3A07-4F4C-9964-4B20DE2A9F90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13" name="2 CuadroTexto">
            <a:extLst>
              <a:ext uri="{FF2B5EF4-FFF2-40B4-BE49-F238E27FC236}">
                <a16:creationId xmlns:a16="http://schemas.microsoft.com/office/drawing/2014/main" id="{EA0C4989-EB14-4E07-8B99-06656589E903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14" name="2 CuadroTexto">
            <a:extLst>
              <a:ext uri="{FF2B5EF4-FFF2-40B4-BE49-F238E27FC236}">
                <a16:creationId xmlns:a16="http://schemas.microsoft.com/office/drawing/2014/main" id="{DAF9812F-85DD-4FB0-A187-5E0387F71908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15" name="2 CuadroTexto">
            <a:extLst>
              <a:ext uri="{FF2B5EF4-FFF2-40B4-BE49-F238E27FC236}">
                <a16:creationId xmlns:a16="http://schemas.microsoft.com/office/drawing/2014/main" id="{6E456094-B754-43CF-B987-F36EAC35F641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16" name="2 CuadroTexto">
            <a:extLst>
              <a:ext uri="{FF2B5EF4-FFF2-40B4-BE49-F238E27FC236}">
                <a16:creationId xmlns:a16="http://schemas.microsoft.com/office/drawing/2014/main" id="{B985F241-2FE3-477A-A2BC-66B7924C6692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17" name="2 CuadroTexto">
            <a:extLst>
              <a:ext uri="{FF2B5EF4-FFF2-40B4-BE49-F238E27FC236}">
                <a16:creationId xmlns:a16="http://schemas.microsoft.com/office/drawing/2014/main" id="{A25C38FC-B2F2-4621-B3D2-358AC68B5650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18" name="2 CuadroTexto">
            <a:extLst>
              <a:ext uri="{FF2B5EF4-FFF2-40B4-BE49-F238E27FC236}">
                <a16:creationId xmlns:a16="http://schemas.microsoft.com/office/drawing/2014/main" id="{379BE1BF-701C-42C1-8792-C8AB091728BE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19" name="2 CuadroTexto">
            <a:extLst>
              <a:ext uri="{FF2B5EF4-FFF2-40B4-BE49-F238E27FC236}">
                <a16:creationId xmlns:a16="http://schemas.microsoft.com/office/drawing/2014/main" id="{18D6B2C8-AE5E-4223-8C6A-A75C69B4046A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20" name="2 CuadroTexto">
            <a:extLst>
              <a:ext uri="{FF2B5EF4-FFF2-40B4-BE49-F238E27FC236}">
                <a16:creationId xmlns:a16="http://schemas.microsoft.com/office/drawing/2014/main" id="{268158DF-E5FE-4FBD-9BEA-1DFE8C6FF3CE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67455F45-337C-4379-85B2-1361AA16AD61}"/>
              </a:ext>
            </a:extLst>
          </p:cNvPr>
          <p:cNvSpPr/>
          <p:nvPr/>
        </p:nvSpPr>
        <p:spPr>
          <a:xfrm>
            <a:off x="-1000" y="-11321"/>
            <a:ext cx="9144000" cy="634388"/>
          </a:xfrm>
          <a:prstGeom prst="rect">
            <a:avLst/>
          </a:prstGeom>
          <a:gradFill flip="none" rotWithShape="1">
            <a:gsLst>
              <a:gs pos="100000">
                <a:srgbClr val="83A62A"/>
              </a:gs>
              <a:gs pos="0">
                <a:schemeClr val="tx1"/>
              </a:gs>
              <a:gs pos="9000">
                <a:schemeClr val="tx1"/>
              </a:gs>
              <a:gs pos="24000">
                <a:schemeClr val="accent3">
                  <a:lumMod val="50000"/>
                </a:schemeClr>
              </a:gs>
              <a:gs pos="61000">
                <a:srgbClr val="83A62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06E60829-439E-40E9-8774-34070FAF24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-11321"/>
            <a:ext cx="1691680" cy="689203"/>
          </a:xfrm>
          <a:prstGeom prst="rect">
            <a:avLst/>
          </a:prstGeom>
        </p:spPr>
      </p:pic>
      <p:sp>
        <p:nvSpPr>
          <p:cNvPr id="24" name="2 CuadroTexto">
            <a:extLst>
              <a:ext uri="{FF2B5EF4-FFF2-40B4-BE49-F238E27FC236}">
                <a16:creationId xmlns:a16="http://schemas.microsoft.com/office/drawing/2014/main" id="{EA688DE6-9CBA-469D-89A8-294AE7566045}"/>
              </a:ext>
            </a:extLst>
          </p:cNvPr>
          <p:cNvSpPr txBox="1"/>
          <p:nvPr/>
        </p:nvSpPr>
        <p:spPr>
          <a:xfrm>
            <a:off x="-52445" y="-33160"/>
            <a:ext cx="73997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1.2.El proyecto de telecomunicación.</a:t>
            </a:r>
            <a:endParaRPr lang="es-E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Bocadillo: rectángulo con esquinas redondeadas 1">
            <a:extLst>
              <a:ext uri="{FF2B5EF4-FFF2-40B4-BE49-F238E27FC236}">
                <a16:creationId xmlns:a16="http://schemas.microsoft.com/office/drawing/2014/main" id="{DC87248F-C841-B836-A99F-2BE03828CF0D}"/>
              </a:ext>
            </a:extLst>
          </p:cNvPr>
          <p:cNvSpPr/>
          <p:nvPr/>
        </p:nvSpPr>
        <p:spPr>
          <a:xfrm>
            <a:off x="2123728" y="1734786"/>
            <a:ext cx="2448272" cy="326062"/>
          </a:xfrm>
          <a:prstGeom prst="wedgeRoundRectCallout">
            <a:avLst>
              <a:gd name="adj1" fmla="val -31029"/>
              <a:gd name="adj2" fmla="val 68343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Ingenieros colegiados</a:t>
            </a:r>
          </a:p>
        </p:txBody>
      </p:sp>
    </p:spTree>
    <p:extLst>
      <p:ext uri="{BB962C8B-B14F-4D97-AF65-F5344CB8AC3E}">
        <p14:creationId xmlns:p14="http://schemas.microsoft.com/office/powerpoint/2010/main" val="3965846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623906" y="6412734"/>
            <a:ext cx="529113" cy="369236"/>
          </a:xfrm>
        </p:spPr>
        <p:txBody>
          <a:bodyPr/>
          <a:lstStyle/>
          <a:p>
            <a:fld id="{DAD8BA2F-E335-4939-99DC-A7E50E548284}" type="slidenum">
              <a:rPr lang="en-US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2087970" y="692696"/>
            <a:ext cx="5580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u="sng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Proyectos de telecomunicación</a:t>
            </a:r>
          </a:p>
        </p:txBody>
      </p:sp>
      <p:sp>
        <p:nvSpPr>
          <p:cNvPr id="12" name="CuadroTexto 28"/>
          <p:cNvSpPr txBox="1"/>
          <p:nvPr/>
        </p:nvSpPr>
        <p:spPr>
          <a:xfrm>
            <a:off x="2360068" y="1268760"/>
            <a:ext cx="46602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i="1" dirty="0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infraestructura</a:t>
            </a:r>
            <a:endParaRPr lang="es-ES" sz="1600" i="1" dirty="0">
              <a:solidFill>
                <a:srgbClr val="9537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Clr>
                <a:srgbClr val="007700"/>
              </a:buClr>
              <a:buFont typeface="Wingdings" charset="2"/>
              <a:buChar char="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Infraestructuras Comunes de Telecomunicación</a:t>
            </a:r>
          </a:p>
          <a:p>
            <a:pPr marL="742950" lvl="1" indent="-285750">
              <a:buClr>
                <a:srgbClr val="007700"/>
              </a:buClr>
              <a:buFont typeface="Wingdings" charset="2"/>
              <a:buChar char="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Red de televisión por cable</a:t>
            </a:r>
          </a:p>
          <a:p>
            <a:pPr marL="742950" lvl="1" indent="-285750">
              <a:buClr>
                <a:srgbClr val="007700"/>
              </a:buClr>
              <a:buFont typeface="Wingdings" charset="2"/>
              <a:buChar char="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Enlace tierra-satélite</a:t>
            </a:r>
          </a:p>
          <a:p>
            <a:pPr marL="742950" lvl="1" indent="-285750">
              <a:buClr>
                <a:srgbClr val="007700"/>
              </a:buClr>
              <a:buFont typeface="Wingdings" charset="2"/>
              <a:buChar char="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Antena FM</a:t>
            </a:r>
          </a:p>
          <a:p>
            <a:pPr marL="742950" lvl="1" indent="-285750">
              <a:buClr>
                <a:srgbClr val="007700"/>
              </a:buClr>
              <a:buFont typeface="Wingdings" charset="2"/>
              <a:buChar char="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Telefonía móvil</a:t>
            </a:r>
          </a:p>
          <a:p>
            <a:pPr marL="742950" lvl="1" indent="-285750">
              <a:buClr>
                <a:srgbClr val="007700"/>
              </a:buClr>
              <a:buFont typeface="Wingdings" charset="2"/>
              <a:buChar char="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.....</a:t>
            </a:r>
          </a:p>
        </p:txBody>
      </p:sp>
      <p:sp>
        <p:nvSpPr>
          <p:cNvPr id="4" name="3 Rectángulo"/>
          <p:cNvSpPr/>
          <p:nvPr/>
        </p:nvSpPr>
        <p:spPr>
          <a:xfrm>
            <a:off x="2483767" y="3377822"/>
            <a:ext cx="1930337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b="1" i="1" dirty="0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oficina técnica</a:t>
            </a:r>
          </a:p>
          <a:p>
            <a:pPr marL="742950" lvl="1" indent="-285750">
              <a:buClr>
                <a:srgbClr val="007700"/>
              </a:buClr>
              <a:buFont typeface="Wingdings" charset="2"/>
              <a:buChar char="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Programación</a:t>
            </a:r>
          </a:p>
          <a:p>
            <a:pPr marL="742950" lvl="1" indent="-285750">
              <a:buClr>
                <a:srgbClr val="007700"/>
              </a:buClr>
              <a:buFont typeface="Wingdings" charset="2"/>
              <a:buChar char="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Electrónica</a:t>
            </a:r>
          </a:p>
          <a:p>
            <a:pPr marL="742950" lvl="1" indent="-285750">
              <a:buClr>
                <a:srgbClr val="007700"/>
              </a:buClr>
              <a:buFont typeface="Wingdings" charset="2"/>
              <a:buChar char="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Consultoría</a:t>
            </a:r>
          </a:p>
          <a:p>
            <a:pPr marL="742950" lvl="1" indent="-285750">
              <a:buClr>
                <a:srgbClr val="007700"/>
              </a:buClr>
              <a:buFont typeface="Wingdings" charset="2"/>
              <a:buChar char="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Eventos</a:t>
            </a:r>
          </a:p>
          <a:p>
            <a:pPr marL="742950" lvl="1" indent="-285750">
              <a:buClr>
                <a:srgbClr val="007700"/>
              </a:buClr>
              <a:buFont typeface="Wingdings" charset="2"/>
              <a:buChar char="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....</a:t>
            </a:r>
          </a:p>
          <a:p>
            <a:endParaRPr lang="es-ES" sz="1600" i="1" dirty="0">
              <a:solidFill>
                <a:srgbClr val="9537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2420073" y="5521295"/>
            <a:ext cx="2717411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b="1" i="1" dirty="0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Investigación y desarrollo</a:t>
            </a:r>
          </a:p>
          <a:p>
            <a:pPr marL="742950" lvl="1" indent="-285750">
              <a:buClr>
                <a:srgbClr val="007700"/>
              </a:buClr>
              <a:buFont typeface="Wingdings" charset="2"/>
              <a:buChar char="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Nuevas tecnologías</a:t>
            </a:r>
          </a:p>
          <a:p>
            <a:pPr marL="742950" lvl="1" indent="-285750">
              <a:buClr>
                <a:srgbClr val="007700"/>
              </a:buClr>
              <a:buFont typeface="Wingdings" charset="2"/>
              <a:buChar char="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Nuevos procesos físicos</a:t>
            </a:r>
          </a:p>
          <a:p>
            <a:pPr marL="742950" lvl="1" indent="-285750">
              <a:buClr>
                <a:srgbClr val="007700"/>
              </a:buClr>
              <a:buFont typeface="Wingdings" charset="2"/>
              <a:buChar char="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Nuevos materiales</a:t>
            </a:r>
          </a:p>
          <a:p>
            <a:pPr marL="742950" lvl="1" indent="-285750">
              <a:buClr>
                <a:srgbClr val="007700"/>
              </a:buClr>
              <a:buFont typeface="Wingdings" charset="2"/>
              <a:buChar char="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....</a:t>
            </a:r>
          </a:p>
          <a:p>
            <a:endParaRPr lang="es-ES" sz="1600" i="1" dirty="0">
              <a:solidFill>
                <a:srgbClr val="9537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676779" y="1930479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Cuenta propia</a:t>
            </a:r>
          </a:p>
        </p:txBody>
      </p:sp>
      <p:sp>
        <p:nvSpPr>
          <p:cNvPr id="16" name="15 CuadroTexto"/>
          <p:cNvSpPr txBox="1"/>
          <p:nvPr/>
        </p:nvSpPr>
        <p:spPr>
          <a:xfrm>
            <a:off x="676779" y="4005064"/>
            <a:ext cx="1297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Cuenta ajena</a:t>
            </a:r>
          </a:p>
        </p:txBody>
      </p:sp>
      <p:sp>
        <p:nvSpPr>
          <p:cNvPr id="17" name="16 CuadroTexto"/>
          <p:cNvSpPr txBox="1"/>
          <p:nvPr/>
        </p:nvSpPr>
        <p:spPr>
          <a:xfrm>
            <a:off x="672326" y="5657185"/>
            <a:ext cx="1451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Universidad</a:t>
            </a:r>
          </a:p>
          <a:p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/CSIC</a:t>
            </a:r>
          </a:p>
        </p:txBody>
      </p:sp>
      <p:sp>
        <p:nvSpPr>
          <p:cNvPr id="6" name="5 Abrir llave"/>
          <p:cNvSpPr/>
          <p:nvPr/>
        </p:nvSpPr>
        <p:spPr>
          <a:xfrm>
            <a:off x="2247428" y="1268760"/>
            <a:ext cx="236339" cy="1871562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18 Abrir llave"/>
          <p:cNvSpPr/>
          <p:nvPr/>
        </p:nvSpPr>
        <p:spPr>
          <a:xfrm>
            <a:off x="2233377" y="5589240"/>
            <a:ext cx="322399" cy="1008112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19 Abrir llave"/>
          <p:cNvSpPr/>
          <p:nvPr/>
        </p:nvSpPr>
        <p:spPr>
          <a:xfrm>
            <a:off x="1907705" y="2420888"/>
            <a:ext cx="339724" cy="3497907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8 CuadroTexto"/>
          <p:cNvSpPr txBox="1"/>
          <p:nvPr/>
        </p:nvSpPr>
        <p:spPr>
          <a:xfrm>
            <a:off x="6274120" y="1857664"/>
            <a:ext cx="2193101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Memoria</a:t>
            </a:r>
          </a:p>
          <a:p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Planos</a:t>
            </a:r>
          </a:p>
          <a:p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Pliego de condiciones </a:t>
            </a:r>
          </a:p>
          <a:p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Presupuesto</a:t>
            </a:r>
          </a:p>
        </p:txBody>
      </p:sp>
      <p:sp>
        <p:nvSpPr>
          <p:cNvPr id="23" name="22 CuadroTexto"/>
          <p:cNvSpPr txBox="1"/>
          <p:nvPr/>
        </p:nvSpPr>
        <p:spPr>
          <a:xfrm>
            <a:off x="5998944" y="5616242"/>
            <a:ext cx="2292615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</a:p>
          <a:p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Métodos Experimentales</a:t>
            </a:r>
          </a:p>
          <a:p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Desarrollo Científico</a:t>
            </a:r>
          </a:p>
          <a:p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</p:txBody>
      </p:sp>
      <p:sp>
        <p:nvSpPr>
          <p:cNvPr id="18" name="17 CuadroTexto"/>
          <p:cNvSpPr txBox="1"/>
          <p:nvPr/>
        </p:nvSpPr>
        <p:spPr>
          <a:xfrm>
            <a:off x="5667990" y="3377822"/>
            <a:ext cx="2954522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Requisitos/Estudio de mercado</a:t>
            </a:r>
          </a:p>
          <a:p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Análisis/Diseño</a:t>
            </a:r>
          </a:p>
          <a:p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Programación/Fabricación</a:t>
            </a:r>
          </a:p>
          <a:p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Verificación</a:t>
            </a:r>
          </a:p>
          <a:p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Validación</a:t>
            </a:r>
          </a:p>
        </p:txBody>
      </p:sp>
      <p:sp>
        <p:nvSpPr>
          <p:cNvPr id="21" name="2 CuadroTexto">
            <a:extLst>
              <a:ext uri="{FF2B5EF4-FFF2-40B4-BE49-F238E27FC236}">
                <a16:creationId xmlns:a16="http://schemas.microsoft.com/office/drawing/2014/main" id="{31729729-7848-4BA1-B6DB-43FBB5BF9AA4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22" name="2 CuadroTexto">
            <a:extLst>
              <a:ext uri="{FF2B5EF4-FFF2-40B4-BE49-F238E27FC236}">
                <a16:creationId xmlns:a16="http://schemas.microsoft.com/office/drawing/2014/main" id="{AE70A2A8-DEBA-422D-A29D-4BDBAF201B22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24" name="2 CuadroTexto">
            <a:extLst>
              <a:ext uri="{FF2B5EF4-FFF2-40B4-BE49-F238E27FC236}">
                <a16:creationId xmlns:a16="http://schemas.microsoft.com/office/drawing/2014/main" id="{EA121999-C9D9-4600-98B3-8C6B8E0FC2E9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25" name="2 CuadroTexto">
            <a:extLst>
              <a:ext uri="{FF2B5EF4-FFF2-40B4-BE49-F238E27FC236}">
                <a16:creationId xmlns:a16="http://schemas.microsoft.com/office/drawing/2014/main" id="{27F873D5-D98A-47DF-84B0-4791646408FB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26" name="2 CuadroTexto">
            <a:extLst>
              <a:ext uri="{FF2B5EF4-FFF2-40B4-BE49-F238E27FC236}">
                <a16:creationId xmlns:a16="http://schemas.microsoft.com/office/drawing/2014/main" id="{9DE6999E-FBD2-4607-90DB-48004ED59C3F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27" name="2 CuadroTexto">
            <a:extLst>
              <a:ext uri="{FF2B5EF4-FFF2-40B4-BE49-F238E27FC236}">
                <a16:creationId xmlns:a16="http://schemas.microsoft.com/office/drawing/2014/main" id="{66AF769C-6AC2-4479-91B5-CE6F4EA8730D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28" name="2 CuadroTexto">
            <a:extLst>
              <a:ext uri="{FF2B5EF4-FFF2-40B4-BE49-F238E27FC236}">
                <a16:creationId xmlns:a16="http://schemas.microsoft.com/office/drawing/2014/main" id="{A4C40CB9-D932-4ECA-A97F-763888003893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29" name="2 CuadroTexto">
            <a:extLst>
              <a:ext uri="{FF2B5EF4-FFF2-40B4-BE49-F238E27FC236}">
                <a16:creationId xmlns:a16="http://schemas.microsoft.com/office/drawing/2014/main" id="{8744E42A-D4F7-4BD1-A55F-6D42A7402B4F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30" name="2 CuadroTexto">
            <a:extLst>
              <a:ext uri="{FF2B5EF4-FFF2-40B4-BE49-F238E27FC236}">
                <a16:creationId xmlns:a16="http://schemas.microsoft.com/office/drawing/2014/main" id="{A1967FC7-CC09-4E33-B592-354078559B0F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31" name="2 CuadroTexto">
            <a:extLst>
              <a:ext uri="{FF2B5EF4-FFF2-40B4-BE49-F238E27FC236}">
                <a16:creationId xmlns:a16="http://schemas.microsoft.com/office/drawing/2014/main" id="{596B2597-CA5B-4BA8-82F1-443CE8A1A96D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37C66DF0-075F-4F5F-B1AE-B033EE9B96A3}"/>
              </a:ext>
            </a:extLst>
          </p:cNvPr>
          <p:cNvSpPr/>
          <p:nvPr/>
        </p:nvSpPr>
        <p:spPr>
          <a:xfrm>
            <a:off x="-1000" y="-11321"/>
            <a:ext cx="9144000" cy="634388"/>
          </a:xfrm>
          <a:prstGeom prst="rect">
            <a:avLst/>
          </a:prstGeom>
          <a:gradFill flip="none" rotWithShape="1">
            <a:gsLst>
              <a:gs pos="100000">
                <a:srgbClr val="83A62A"/>
              </a:gs>
              <a:gs pos="0">
                <a:schemeClr val="tx1"/>
              </a:gs>
              <a:gs pos="9000">
                <a:schemeClr val="tx1"/>
              </a:gs>
              <a:gs pos="24000">
                <a:schemeClr val="accent3">
                  <a:lumMod val="50000"/>
                </a:schemeClr>
              </a:gs>
              <a:gs pos="61000">
                <a:srgbClr val="83A62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12D1F6ED-56D9-452E-BE50-A3C5536B46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-11321"/>
            <a:ext cx="1691680" cy="689203"/>
          </a:xfrm>
          <a:prstGeom prst="rect">
            <a:avLst/>
          </a:prstGeom>
        </p:spPr>
      </p:pic>
      <p:sp>
        <p:nvSpPr>
          <p:cNvPr id="35" name="2 CuadroTexto">
            <a:extLst>
              <a:ext uri="{FF2B5EF4-FFF2-40B4-BE49-F238E27FC236}">
                <a16:creationId xmlns:a16="http://schemas.microsoft.com/office/drawing/2014/main" id="{E274555D-4B11-41FD-8EDB-E25679923225}"/>
              </a:ext>
            </a:extLst>
          </p:cNvPr>
          <p:cNvSpPr txBox="1"/>
          <p:nvPr/>
        </p:nvSpPr>
        <p:spPr>
          <a:xfrm>
            <a:off x="-52445" y="-33160"/>
            <a:ext cx="73997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1.2.El proyecto de telecomunicación.</a:t>
            </a:r>
            <a:endParaRPr lang="es-E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754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54144-7DB2-C36E-91D0-3FA476C81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>
            <a:extLst>
              <a:ext uri="{FF2B5EF4-FFF2-40B4-BE49-F238E27FC236}">
                <a16:creationId xmlns:a16="http://schemas.microsoft.com/office/drawing/2014/main" id="{F2F9385C-3E4A-12D7-ABB2-F6BFCDC2A9DB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7" name="6 Marcador de número de diapositiva">
            <a:extLst>
              <a:ext uri="{FF2B5EF4-FFF2-40B4-BE49-F238E27FC236}">
                <a16:creationId xmlns:a16="http://schemas.microsoft.com/office/drawing/2014/main" id="{DED32FF4-DC91-0F8C-0467-19A792200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4285" y="6284620"/>
            <a:ext cx="523374" cy="365125"/>
          </a:xfrm>
        </p:spPr>
        <p:txBody>
          <a:bodyPr/>
          <a:lstStyle/>
          <a:p>
            <a:fld id="{DAD8BA2F-E335-4939-99DC-A7E50E548284}" type="slidenum">
              <a:rPr lang="en-US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9 CuadroTexto">
            <a:extLst>
              <a:ext uri="{FF2B5EF4-FFF2-40B4-BE49-F238E27FC236}">
                <a16:creationId xmlns:a16="http://schemas.microsoft.com/office/drawing/2014/main" id="{46546066-540C-E1E9-B018-14E781443A02}"/>
              </a:ext>
            </a:extLst>
          </p:cNvPr>
          <p:cNvSpPr txBox="1"/>
          <p:nvPr/>
        </p:nvSpPr>
        <p:spPr>
          <a:xfrm>
            <a:off x="1475656" y="692696"/>
            <a:ext cx="6381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u="sng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telecomunicaciones en los 2020</a:t>
            </a:r>
          </a:p>
        </p:txBody>
      </p:sp>
      <p:sp>
        <p:nvSpPr>
          <p:cNvPr id="11" name="Rectángulo 2">
            <a:extLst>
              <a:ext uri="{FF2B5EF4-FFF2-40B4-BE49-F238E27FC236}">
                <a16:creationId xmlns:a16="http://schemas.microsoft.com/office/drawing/2014/main" id="{C9FD413A-4595-E952-D220-BEDAB90E5200}"/>
              </a:ext>
            </a:extLst>
          </p:cNvPr>
          <p:cNvSpPr/>
          <p:nvPr/>
        </p:nvSpPr>
        <p:spPr>
          <a:xfrm>
            <a:off x="2123727" y="1628800"/>
            <a:ext cx="2804067" cy="3535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">
            <a:extLst>
              <a:ext uri="{FF2B5EF4-FFF2-40B4-BE49-F238E27FC236}">
                <a16:creationId xmlns:a16="http://schemas.microsoft.com/office/drawing/2014/main" id="{1BB76E26-9EEE-12A3-5C0D-78D43AAC7C24}"/>
              </a:ext>
            </a:extLst>
          </p:cNvPr>
          <p:cNvSpPr txBox="1"/>
          <p:nvPr/>
        </p:nvSpPr>
        <p:spPr>
          <a:xfrm>
            <a:off x="5174238" y="5345462"/>
            <a:ext cx="1303867" cy="30777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1400" dirty="0">
                <a:latin typeface="Arial"/>
                <a:cs typeface="Arial"/>
              </a:rPr>
              <a:t>Smart Cities</a:t>
            </a:r>
          </a:p>
        </p:txBody>
      </p:sp>
      <p:sp>
        <p:nvSpPr>
          <p:cNvPr id="13" name="CuadroTexto 20">
            <a:extLst>
              <a:ext uri="{FF2B5EF4-FFF2-40B4-BE49-F238E27FC236}">
                <a16:creationId xmlns:a16="http://schemas.microsoft.com/office/drawing/2014/main" id="{CFBED6F7-279C-51C5-748B-C9E685E243F6}"/>
              </a:ext>
            </a:extLst>
          </p:cNvPr>
          <p:cNvSpPr txBox="1"/>
          <p:nvPr/>
        </p:nvSpPr>
        <p:spPr>
          <a:xfrm>
            <a:off x="7400973" y="5350390"/>
            <a:ext cx="1371599" cy="30777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1400" dirty="0">
                <a:latin typeface="Arial"/>
                <a:cs typeface="Arial"/>
              </a:rPr>
              <a:t>Smart Mobility</a:t>
            </a:r>
          </a:p>
        </p:txBody>
      </p:sp>
      <p:sp>
        <p:nvSpPr>
          <p:cNvPr id="14" name="CuadroTexto 21">
            <a:extLst>
              <a:ext uri="{FF2B5EF4-FFF2-40B4-BE49-F238E27FC236}">
                <a16:creationId xmlns:a16="http://schemas.microsoft.com/office/drawing/2014/main" id="{A0A54343-FE40-AC7F-254B-43885AB3C890}"/>
              </a:ext>
            </a:extLst>
          </p:cNvPr>
          <p:cNvSpPr txBox="1"/>
          <p:nvPr/>
        </p:nvSpPr>
        <p:spPr>
          <a:xfrm>
            <a:off x="2998306" y="1698378"/>
            <a:ext cx="1430866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1400" dirty="0">
                <a:latin typeface="Arial"/>
                <a:cs typeface="Arial"/>
              </a:rPr>
              <a:t>Smart</a:t>
            </a:r>
          </a:p>
          <a:p>
            <a:r>
              <a:rPr lang="en-GB" sz="1400" dirty="0">
                <a:latin typeface="Arial"/>
                <a:cs typeface="Arial"/>
              </a:rPr>
              <a:t>Materials</a:t>
            </a:r>
          </a:p>
        </p:txBody>
      </p:sp>
      <p:sp>
        <p:nvSpPr>
          <p:cNvPr id="15" name="CuadroTexto 22">
            <a:extLst>
              <a:ext uri="{FF2B5EF4-FFF2-40B4-BE49-F238E27FC236}">
                <a16:creationId xmlns:a16="http://schemas.microsoft.com/office/drawing/2014/main" id="{BF304FFD-4955-EAAD-9878-AD6A77BAC04D}"/>
              </a:ext>
            </a:extLst>
          </p:cNvPr>
          <p:cNvSpPr txBox="1"/>
          <p:nvPr/>
        </p:nvSpPr>
        <p:spPr>
          <a:xfrm>
            <a:off x="830841" y="1698378"/>
            <a:ext cx="1371600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1400" dirty="0">
                <a:latin typeface="Arial"/>
                <a:cs typeface="Arial"/>
              </a:rPr>
              <a:t>Smart Technology</a:t>
            </a:r>
          </a:p>
        </p:txBody>
      </p:sp>
      <p:sp>
        <p:nvSpPr>
          <p:cNvPr id="16" name="CuadroTexto 23">
            <a:extLst>
              <a:ext uri="{FF2B5EF4-FFF2-40B4-BE49-F238E27FC236}">
                <a16:creationId xmlns:a16="http://schemas.microsoft.com/office/drawing/2014/main" id="{657AEC9B-E91A-5C76-48E6-0291D8A3DE12}"/>
              </a:ext>
            </a:extLst>
          </p:cNvPr>
          <p:cNvSpPr txBox="1"/>
          <p:nvPr/>
        </p:nvSpPr>
        <p:spPr>
          <a:xfrm>
            <a:off x="5225039" y="1698378"/>
            <a:ext cx="1303866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1400" dirty="0">
                <a:latin typeface="Arial"/>
                <a:cs typeface="Arial"/>
              </a:rPr>
              <a:t>Smart Buildings</a:t>
            </a:r>
          </a:p>
        </p:txBody>
      </p:sp>
      <p:sp>
        <p:nvSpPr>
          <p:cNvPr id="17" name="CuadroTexto 28">
            <a:extLst>
              <a:ext uri="{FF2B5EF4-FFF2-40B4-BE49-F238E27FC236}">
                <a16:creationId xmlns:a16="http://schemas.microsoft.com/office/drawing/2014/main" id="{D467A21D-C41C-28D6-9147-C54F0F5FDA4A}"/>
              </a:ext>
            </a:extLst>
          </p:cNvPr>
          <p:cNvSpPr txBox="1"/>
          <p:nvPr/>
        </p:nvSpPr>
        <p:spPr>
          <a:xfrm>
            <a:off x="5225038" y="3584099"/>
            <a:ext cx="1303867" cy="30777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1400" dirty="0">
                <a:latin typeface="Arial"/>
                <a:cs typeface="Arial"/>
              </a:rPr>
              <a:t>Smart Homes</a:t>
            </a:r>
          </a:p>
        </p:txBody>
      </p:sp>
      <p:sp>
        <p:nvSpPr>
          <p:cNvPr id="18" name="CuadroTexto 29">
            <a:extLst>
              <a:ext uri="{FF2B5EF4-FFF2-40B4-BE49-F238E27FC236}">
                <a16:creationId xmlns:a16="http://schemas.microsoft.com/office/drawing/2014/main" id="{A5D44EE4-F8F9-225E-B4E7-8C857C8B4BA9}"/>
              </a:ext>
            </a:extLst>
          </p:cNvPr>
          <p:cNvSpPr txBox="1"/>
          <p:nvPr/>
        </p:nvSpPr>
        <p:spPr>
          <a:xfrm>
            <a:off x="7400973" y="1698378"/>
            <a:ext cx="1371600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1400" dirty="0">
                <a:latin typeface="Arial"/>
                <a:cs typeface="Arial"/>
              </a:rPr>
              <a:t>Smart Infrastructure</a:t>
            </a:r>
          </a:p>
        </p:txBody>
      </p:sp>
      <p:sp>
        <p:nvSpPr>
          <p:cNvPr id="19" name="CuadroTexto 30">
            <a:extLst>
              <a:ext uri="{FF2B5EF4-FFF2-40B4-BE49-F238E27FC236}">
                <a16:creationId xmlns:a16="http://schemas.microsoft.com/office/drawing/2014/main" id="{8F2056FE-2CD8-DA9C-60F6-1B817000B0AA}"/>
              </a:ext>
            </a:extLst>
          </p:cNvPr>
          <p:cNvSpPr txBox="1"/>
          <p:nvPr/>
        </p:nvSpPr>
        <p:spPr>
          <a:xfrm>
            <a:off x="7400973" y="3584099"/>
            <a:ext cx="1371600" cy="30777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1400" dirty="0">
                <a:latin typeface="Arial"/>
                <a:cs typeface="Arial"/>
              </a:rPr>
              <a:t>Smart Grids</a:t>
            </a:r>
          </a:p>
        </p:txBody>
      </p:sp>
      <p:sp>
        <p:nvSpPr>
          <p:cNvPr id="20" name="CuadroTexto 31">
            <a:extLst>
              <a:ext uri="{FF2B5EF4-FFF2-40B4-BE49-F238E27FC236}">
                <a16:creationId xmlns:a16="http://schemas.microsoft.com/office/drawing/2014/main" id="{FC375A50-42D0-643F-1368-E90F411F5F1B}"/>
              </a:ext>
            </a:extLst>
          </p:cNvPr>
          <p:cNvSpPr txBox="1"/>
          <p:nvPr/>
        </p:nvSpPr>
        <p:spPr>
          <a:xfrm>
            <a:off x="830841" y="5345462"/>
            <a:ext cx="1371600" cy="30777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1400" dirty="0">
                <a:latin typeface="Arial"/>
                <a:cs typeface="Arial"/>
              </a:rPr>
              <a:t>Smart Phones</a:t>
            </a:r>
          </a:p>
        </p:txBody>
      </p:sp>
      <p:sp>
        <p:nvSpPr>
          <p:cNvPr id="21" name="CuadroTexto 32">
            <a:extLst>
              <a:ext uri="{FF2B5EF4-FFF2-40B4-BE49-F238E27FC236}">
                <a16:creationId xmlns:a16="http://schemas.microsoft.com/office/drawing/2014/main" id="{B5DD7DB4-6AAE-AE2C-FF29-C7F3CFA6624B}"/>
              </a:ext>
            </a:extLst>
          </p:cNvPr>
          <p:cNvSpPr txBox="1"/>
          <p:nvPr/>
        </p:nvSpPr>
        <p:spPr>
          <a:xfrm>
            <a:off x="2998306" y="5345462"/>
            <a:ext cx="1430867" cy="30777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1400" dirty="0">
                <a:latin typeface="Arial"/>
                <a:cs typeface="Arial"/>
              </a:rPr>
              <a:t>Smart Medicine</a:t>
            </a:r>
          </a:p>
        </p:txBody>
      </p:sp>
      <p:sp>
        <p:nvSpPr>
          <p:cNvPr id="22" name="CuadroTexto 34">
            <a:extLst>
              <a:ext uri="{FF2B5EF4-FFF2-40B4-BE49-F238E27FC236}">
                <a16:creationId xmlns:a16="http://schemas.microsoft.com/office/drawing/2014/main" id="{6DC2E3AF-CD3C-BBA8-E45B-65CD0CE224D2}"/>
              </a:ext>
            </a:extLst>
          </p:cNvPr>
          <p:cNvSpPr txBox="1"/>
          <p:nvPr/>
        </p:nvSpPr>
        <p:spPr>
          <a:xfrm>
            <a:off x="830841" y="3584099"/>
            <a:ext cx="1371600" cy="30777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1400" dirty="0">
                <a:latin typeface="Arial"/>
                <a:cs typeface="Arial"/>
              </a:rPr>
              <a:t>Smart Clouds</a:t>
            </a:r>
          </a:p>
        </p:txBody>
      </p:sp>
      <p:sp>
        <p:nvSpPr>
          <p:cNvPr id="23" name="CuadroTexto 35">
            <a:extLst>
              <a:ext uri="{FF2B5EF4-FFF2-40B4-BE49-F238E27FC236}">
                <a16:creationId xmlns:a16="http://schemas.microsoft.com/office/drawing/2014/main" id="{27726D85-9BA5-2DFC-133E-E3BA7F6EB82C}"/>
              </a:ext>
            </a:extLst>
          </p:cNvPr>
          <p:cNvSpPr txBox="1"/>
          <p:nvPr/>
        </p:nvSpPr>
        <p:spPr>
          <a:xfrm>
            <a:off x="2998306" y="3581753"/>
            <a:ext cx="1430866" cy="30777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1400" dirty="0">
                <a:latin typeface="Arial"/>
                <a:cs typeface="Arial"/>
              </a:rPr>
              <a:t>Smart Meters</a:t>
            </a:r>
          </a:p>
        </p:txBody>
      </p:sp>
      <p:pic>
        <p:nvPicPr>
          <p:cNvPr id="24" name="Imagen 2">
            <a:extLst>
              <a:ext uri="{FF2B5EF4-FFF2-40B4-BE49-F238E27FC236}">
                <a16:creationId xmlns:a16="http://schemas.microsoft.com/office/drawing/2014/main" id="{8A20A543-1DFB-A40F-1640-54BD0397F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306" y="5762351"/>
            <a:ext cx="1371599" cy="944059"/>
          </a:xfrm>
          <a:prstGeom prst="rect">
            <a:avLst/>
          </a:prstGeom>
        </p:spPr>
      </p:pic>
      <p:pic>
        <p:nvPicPr>
          <p:cNvPr id="25" name="Imagen 4">
            <a:extLst>
              <a:ext uri="{FF2B5EF4-FFF2-40B4-BE49-F238E27FC236}">
                <a16:creationId xmlns:a16="http://schemas.microsoft.com/office/drawing/2014/main" id="{D4A01BA8-7DBF-E390-FF4B-4F6050479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307" y="2329021"/>
            <a:ext cx="1236134" cy="1146811"/>
          </a:xfrm>
          <a:prstGeom prst="rect">
            <a:avLst/>
          </a:prstGeom>
        </p:spPr>
      </p:pic>
      <p:pic>
        <p:nvPicPr>
          <p:cNvPr id="26" name="Imagen 7">
            <a:extLst>
              <a:ext uri="{FF2B5EF4-FFF2-40B4-BE49-F238E27FC236}">
                <a16:creationId xmlns:a16="http://schemas.microsoft.com/office/drawing/2014/main" id="{AE26FE77-C7F9-2BF0-D140-7C20FE0B9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572" y="4018677"/>
            <a:ext cx="1236135" cy="1326785"/>
          </a:xfrm>
          <a:prstGeom prst="rect">
            <a:avLst/>
          </a:prstGeom>
        </p:spPr>
      </p:pic>
      <p:pic>
        <p:nvPicPr>
          <p:cNvPr id="27" name="Imagen 8">
            <a:extLst>
              <a:ext uri="{FF2B5EF4-FFF2-40B4-BE49-F238E27FC236}">
                <a16:creationId xmlns:a16="http://schemas.microsoft.com/office/drawing/2014/main" id="{85D0B506-D2A5-C191-1EA1-923FEC9329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306" y="2329021"/>
            <a:ext cx="1193800" cy="1193800"/>
          </a:xfrm>
          <a:prstGeom prst="rect">
            <a:avLst/>
          </a:prstGeom>
        </p:spPr>
      </p:pic>
      <p:pic>
        <p:nvPicPr>
          <p:cNvPr id="28" name="Imagen 11">
            <a:extLst>
              <a:ext uri="{FF2B5EF4-FFF2-40B4-BE49-F238E27FC236}">
                <a16:creationId xmlns:a16="http://schemas.microsoft.com/office/drawing/2014/main" id="{90C1ACF4-2BE8-EA9C-4F9E-98DC2DA7DF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306" y="3992696"/>
            <a:ext cx="1363134" cy="1278616"/>
          </a:xfrm>
          <a:prstGeom prst="rect">
            <a:avLst/>
          </a:prstGeom>
        </p:spPr>
      </p:pic>
      <p:pic>
        <p:nvPicPr>
          <p:cNvPr id="29" name="Imagen 17">
            <a:extLst>
              <a:ext uri="{FF2B5EF4-FFF2-40B4-BE49-F238E27FC236}">
                <a16:creationId xmlns:a16="http://schemas.microsoft.com/office/drawing/2014/main" id="{8A91DCD4-C3AD-0277-A35C-D8F9619209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8306" y="5755898"/>
            <a:ext cx="1425010" cy="950512"/>
          </a:xfrm>
          <a:prstGeom prst="rect">
            <a:avLst/>
          </a:prstGeom>
        </p:spPr>
      </p:pic>
      <p:pic>
        <p:nvPicPr>
          <p:cNvPr id="30" name="Imagen 5">
            <a:extLst>
              <a:ext uri="{FF2B5EF4-FFF2-40B4-BE49-F238E27FC236}">
                <a16:creationId xmlns:a16="http://schemas.microsoft.com/office/drawing/2014/main" id="{C2C2577F-B074-3F7D-0FB0-36F5341033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74238" y="2329020"/>
            <a:ext cx="1671322" cy="1193801"/>
          </a:xfrm>
          <a:prstGeom prst="rect">
            <a:avLst/>
          </a:prstGeom>
        </p:spPr>
      </p:pic>
      <p:pic>
        <p:nvPicPr>
          <p:cNvPr id="31" name="Imagen 6">
            <a:extLst>
              <a:ext uri="{FF2B5EF4-FFF2-40B4-BE49-F238E27FC236}">
                <a16:creationId xmlns:a16="http://schemas.microsoft.com/office/drawing/2014/main" id="{A5D7A011-4017-9D78-6AEB-97EBB9AACE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23965" y="4018676"/>
            <a:ext cx="1700327" cy="1252635"/>
          </a:xfrm>
          <a:prstGeom prst="rect">
            <a:avLst/>
          </a:prstGeom>
        </p:spPr>
      </p:pic>
      <p:pic>
        <p:nvPicPr>
          <p:cNvPr id="32" name="Imagen 10">
            <a:extLst>
              <a:ext uri="{FF2B5EF4-FFF2-40B4-BE49-F238E27FC236}">
                <a16:creationId xmlns:a16="http://schemas.microsoft.com/office/drawing/2014/main" id="{C45AD3DD-F39E-66E4-337E-46292FA4B5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00973" y="2329021"/>
            <a:ext cx="1303868" cy="1210925"/>
          </a:xfrm>
          <a:prstGeom prst="rect">
            <a:avLst/>
          </a:prstGeom>
        </p:spPr>
      </p:pic>
      <p:pic>
        <p:nvPicPr>
          <p:cNvPr id="33" name="Imagen 18">
            <a:extLst>
              <a:ext uri="{FF2B5EF4-FFF2-40B4-BE49-F238E27FC236}">
                <a16:creationId xmlns:a16="http://schemas.microsoft.com/office/drawing/2014/main" id="{3E2E6033-EAB8-360A-C09A-8EB2F5F58F4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13737"/>
          <a:stretch/>
        </p:blipFill>
        <p:spPr>
          <a:xfrm>
            <a:off x="7165307" y="3992695"/>
            <a:ext cx="1725799" cy="1278615"/>
          </a:xfrm>
          <a:prstGeom prst="rect">
            <a:avLst/>
          </a:prstGeom>
        </p:spPr>
      </p:pic>
      <p:pic>
        <p:nvPicPr>
          <p:cNvPr id="34" name="Imagen 19">
            <a:extLst>
              <a:ext uri="{FF2B5EF4-FFF2-40B4-BE49-F238E27FC236}">
                <a16:creationId xmlns:a16="http://schemas.microsoft.com/office/drawing/2014/main" id="{A94D20CE-8B5E-7978-6242-D4AAEDFE2E8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59206" y="5755898"/>
            <a:ext cx="1736739" cy="950512"/>
          </a:xfrm>
          <a:prstGeom prst="rect">
            <a:avLst/>
          </a:prstGeom>
        </p:spPr>
      </p:pic>
      <p:pic>
        <p:nvPicPr>
          <p:cNvPr id="35" name="Imagen 25">
            <a:extLst>
              <a:ext uri="{FF2B5EF4-FFF2-40B4-BE49-F238E27FC236}">
                <a16:creationId xmlns:a16="http://schemas.microsoft.com/office/drawing/2014/main" id="{C2C654D0-2E9F-A925-D792-1DFF3E151B52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288" r="4841"/>
          <a:stretch/>
        </p:blipFill>
        <p:spPr>
          <a:xfrm>
            <a:off x="4937172" y="5711862"/>
            <a:ext cx="1887119" cy="1104338"/>
          </a:xfrm>
          <a:prstGeom prst="rect">
            <a:avLst/>
          </a:prstGeom>
        </p:spPr>
      </p:pic>
      <p:sp>
        <p:nvSpPr>
          <p:cNvPr id="36" name="Rectángulo redondeado 24">
            <a:extLst>
              <a:ext uri="{FF2B5EF4-FFF2-40B4-BE49-F238E27FC236}">
                <a16:creationId xmlns:a16="http://schemas.microsoft.com/office/drawing/2014/main" id="{53811CD1-CCEE-953F-BC8F-AC527D452B14}"/>
              </a:ext>
            </a:extLst>
          </p:cNvPr>
          <p:cNvSpPr/>
          <p:nvPr/>
        </p:nvSpPr>
        <p:spPr>
          <a:xfrm>
            <a:off x="816134" y="1295933"/>
            <a:ext cx="3613040" cy="33866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Smart ICT</a:t>
            </a:r>
          </a:p>
        </p:txBody>
      </p:sp>
      <p:sp>
        <p:nvSpPr>
          <p:cNvPr id="37" name="Rectángulo redondeado 33">
            <a:extLst>
              <a:ext uri="{FF2B5EF4-FFF2-40B4-BE49-F238E27FC236}">
                <a16:creationId xmlns:a16="http://schemas.microsoft.com/office/drawing/2014/main" id="{2CE0B9C3-2C33-CD34-8CB4-CB639DB27FC3}"/>
              </a:ext>
            </a:extLst>
          </p:cNvPr>
          <p:cNvSpPr/>
          <p:nvPr/>
        </p:nvSpPr>
        <p:spPr>
          <a:xfrm>
            <a:off x="5225039" y="1295933"/>
            <a:ext cx="3547533" cy="33866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Smart ICT + Smart Energy</a:t>
            </a:r>
          </a:p>
        </p:txBody>
      </p:sp>
      <p:sp>
        <p:nvSpPr>
          <p:cNvPr id="38" name="CuadroTexto 9">
            <a:extLst>
              <a:ext uri="{FF2B5EF4-FFF2-40B4-BE49-F238E27FC236}">
                <a16:creationId xmlns:a16="http://schemas.microsoft.com/office/drawing/2014/main" id="{27D9299B-1900-2A2A-B939-6EA3ED6F7396}"/>
              </a:ext>
            </a:extLst>
          </p:cNvPr>
          <p:cNvSpPr txBox="1"/>
          <p:nvPr/>
        </p:nvSpPr>
        <p:spPr>
          <a:xfrm>
            <a:off x="7159207" y="6634899"/>
            <a:ext cx="19784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 err="1"/>
              <a:t>Source</a:t>
            </a:r>
            <a:r>
              <a:rPr lang="es-ES" sz="800" dirty="0"/>
              <a:t>: </a:t>
            </a:r>
            <a:r>
              <a:rPr lang="es-ES" sz="800" dirty="0" err="1"/>
              <a:t>Frost</a:t>
            </a:r>
            <a:r>
              <a:rPr lang="es-ES" sz="800" dirty="0"/>
              <a:t>&amp; Sullivan: </a:t>
            </a:r>
            <a:r>
              <a:rPr lang="es-ES" sz="800" dirty="0" err="1"/>
              <a:t>Megatrends</a:t>
            </a:r>
            <a:r>
              <a:rPr lang="es-ES" sz="800" dirty="0"/>
              <a:t> 2020</a:t>
            </a:r>
          </a:p>
        </p:txBody>
      </p:sp>
      <p:sp>
        <p:nvSpPr>
          <p:cNvPr id="63" name="2 CuadroTexto">
            <a:extLst>
              <a:ext uri="{FF2B5EF4-FFF2-40B4-BE49-F238E27FC236}">
                <a16:creationId xmlns:a16="http://schemas.microsoft.com/office/drawing/2014/main" id="{E90C7487-3C82-6762-1230-715EA2256CA3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64" name="2 CuadroTexto">
            <a:extLst>
              <a:ext uri="{FF2B5EF4-FFF2-40B4-BE49-F238E27FC236}">
                <a16:creationId xmlns:a16="http://schemas.microsoft.com/office/drawing/2014/main" id="{25135C37-5AE0-D933-4D17-252C1FF4A9DC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65" name="2 CuadroTexto">
            <a:extLst>
              <a:ext uri="{FF2B5EF4-FFF2-40B4-BE49-F238E27FC236}">
                <a16:creationId xmlns:a16="http://schemas.microsoft.com/office/drawing/2014/main" id="{BB7DB9A6-0EB1-F81F-AD1C-E8600CCA59D9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66" name="2 CuadroTexto">
            <a:extLst>
              <a:ext uri="{FF2B5EF4-FFF2-40B4-BE49-F238E27FC236}">
                <a16:creationId xmlns:a16="http://schemas.microsoft.com/office/drawing/2014/main" id="{5FF4A388-8E44-8133-83EA-C84A8E22A2A4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67" name="2 CuadroTexto">
            <a:extLst>
              <a:ext uri="{FF2B5EF4-FFF2-40B4-BE49-F238E27FC236}">
                <a16:creationId xmlns:a16="http://schemas.microsoft.com/office/drawing/2014/main" id="{F60B8C7F-EC18-6690-8FC5-A5F8162FD012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68" name="2 CuadroTexto">
            <a:extLst>
              <a:ext uri="{FF2B5EF4-FFF2-40B4-BE49-F238E27FC236}">
                <a16:creationId xmlns:a16="http://schemas.microsoft.com/office/drawing/2014/main" id="{28881632-838E-75D6-97BC-CB16DCE2BF78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69" name="2 CuadroTexto">
            <a:extLst>
              <a:ext uri="{FF2B5EF4-FFF2-40B4-BE49-F238E27FC236}">
                <a16:creationId xmlns:a16="http://schemas.microsoft.com/office/drawing/2014/main" id="{BADE86B0-E018-A6F1-979C-9F2062C58CA8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70" name="2 CuadroTexto">
            <a:extLst>
              <a:ext uri="{FF2B5EF4-FFF2-40B4-BE49-F238E27FC236}">
                <a16:creationId xmlns:a16="http://schemas.microsoft.com/office/drawing/2014/main" id="{9E9FB2BE-BD30-B518-D9A2-220ED84551E1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71" name="2 CuadroTexto">
            <a:extLst>
              <a:ext uri="{FF2B5EF4-FFF2-40B4-BE49-F238E27FC236}">
                <a16:creationId xmlns:a16="http://schemas.microsoft.com/office/drawing/2014/main" id="{F4973516-08E2-2FBC-6226-87F8385ED658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72" name="Rectángulo 71">
            <a:extLst>
              <a:ext uri="{FF2B5EF4-FFF2-40B4-BE49-F238E27FC236}">
                <a16:creationId xmlns:a16="http://schemas.microsoft.com/office/drawing/2014/main" id="{66EAE9CC-6B8A-B836-D8EA-A08C0C2ADEF4}"/>
              </a:ext>
            </a:extLst>
          </p:cNvPr>
          <p:cNvSpPr/>
          <p:nvPr/>
        </p:nvSpPr>
        <p:spPr>
          <a:xfrm>
            <a:off x="-1000" y="-11321"/>
            <a:ext cx="9144000" cy="634388"/>
          </a:xfrm>
          <a:prstGeom prst="rect">
            <a:avLst/>
          </a:prstGeom>
          <a:gradFill flip="none" rotWithShape="1">
            <a:gsLst>
              <a:gs pos="100000">
                <a:srgbClr val="83A62A"/>
              </a:gs>
              <a:gs pos="0">
                <a:schemeClr val="tx1"/>
              </a:gs>
              <a:gs pos="9000">
                <a:schemeClr val="tx1"/>
              </a:gs>
              <a:gs pos="24000">
                <a:schemeClr val="accent3">
                  <a:lumMod val="50000"/>
                </a:schemeClr>
              </a:gs>
              <a:gs pos="61000">
                <a:srgbClr val="83A62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3" name="Imagen 72">
            <a:extLst>
              <a:ext uri="{FF2B5EF4-FFF2-40B4-BE49-F238E27FC236}">
                <a16:creationId xmlns:a16="http://schemas.microsoft.com/office/drawing/2014/main" id="{D2FDD85C-40DF-B90A-2A24-98531B28E55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-11321"/>
            <a:ext cx="1691680" cy="689203"/>
          </a:xfrm>
          <a:prstGeom prst="rect">
            <a:avLst/>
          </a:prstGeom>
        </p:spPr>
      </p:pic>
      <p:sp>
        <p:nvSpPr>
          <p:cNvPr id="75" name="2 CuadroTexto">
            <a:extLst>
              <a:ext uri="{FF2B5EF4-FFF2-40B4-BE49-F238E27FC236}">
                <a16:creationId xmlns:a16="http://schemas.microsoft.com/office/drawing/2014/main" id="{FAE3F768-3DC4-AE6F-D9D3-B90339827264}"/>
              </a:ext>
            </a:extLst>
          </p:cNvPr>
          <p:cNvSpPr txBox="1"/>
          <p:nvPr/>
        </p:nvSpPr>
        <p:spPr>
          <a:xfrm>
            <a:off x="-52445" y="-33160"/>
            <a:ext cx="73997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1.2.El proyecto de telecomunicación.</a:t>
            </a:r>
            <a:endParaRPr lang="es-E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908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954023" y="1052736"/>
            <a:ext cx="7488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u="sng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 1. El concepto de proyecto industrial</a:t>
            </a:r>
          </a:p>
        </p:txBody>
      </p:sp>
      <p:sp>
        <p:nvSpPr>
          <p:cNvPr id="6" name="5 Rectángulo"/>
          <p:cNvSpPr/>
          <p:nvPr/>
        </p:nvSpPr>
        <p:spPr>
          <a:xfrm>
            <a:off x="1259632" y="1916832"/>
            <a:ext cx="7992888" cy="2564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400"/>
              </a:spcBef>
            </a:pPr>
            <a:r>
              <a:rPr lang="es-ES_tradnl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un proyecto industrial</a:t>
            </a:r>
            <a:endParaRPr lang="es-E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400"/>
              </a:spcBef>
            </a:pPr>
            <a:r>
              <a:rPr lang="es-ES_tradnl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1.2. El contexto de un proyecto de Telecomunicación</a:t>
            </a:r>
            <a:endParaRPr lang="es-E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400"/>
              </a:spcBef>
            </a:pPr>
            <a:r>
              <a:rPr lang="es-ES_tradnl" sz="2400" dirty="0">
                <a:latin typeface="Arial" panose="020B0604020202020204" pitchFamily="34" charset="0"/>
                <a:cs typeface="Arial" panose="020B0604020202020204" pitchFamily="34" charset="0"/>
              </a:rPr>
              <a:t>1.3. Caracterización de proyectos externos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400"/>
              </a:spcBef>
            </a:pPr>
            <a:r>
              <a:rPr lang="es-ES_tradnl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1.4. </a:t>
            </a:r>
            <a:r>
              <a:rPr lang="es-ES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Caracterización de proyectos I+D+i</a:t>
            </a:r>
          </a:p>
          <a:p>
            <a:pPr>
              <a:spcBef>
                <a:spcPts val="400"/>
              </a:spcBef>
            </a:pPr>
            <a:r>
              <a:rPr lang="es-ES_tradnl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1.5. La gestión de proyectos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  <a:p>
            <a:pPr lvl="0">
              <a:spcBef>
                <a:spcPts val="400"/>
              </a:spcBef>
            </a:pP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692634" y="6309320"/>
            <a:ext cx="451366" cy="365125"/>
          </a:xfrm>
        </p:spPr>
        <p:txBody>
          <a:bodyPr/>
          <a:lstStyle/>
          <a:p>
            <a:fld id="{DAD8BA2F-E335-4939-99DC-A7E50E548284}" type="slidenum">
              <a:rPr lang="en-US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2 CuadroTexto">
            <a:extLst>
              <a:ext uri="{FF2B5EF4-FFF2-40B4-BE49-F238E27FC236}">
                <a16:creationId xmlns:a16="http://schemas.microsoft.com/office/drawing/2014/main" id="{5145A584-B4D4-4E78-AA18-541E7EC24DEC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9" name="2 CuadroTexto">
            <a:extLst>
              <a:ext uri="{FF2B5EF4-FFF2-40B4-BE49-F238E27FC236}">
                <a16:creationId xmlns:a16="http://schemas.microsoft.com/office/drawing/2014/main" id="{555F07FE-815B-465E-99BE-915A7040DB8E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10" name="2 CuadroTexto">
            <a:extLst>
              <a:ext uri="{FF2B5EF4-FFF2-40B4-BE49-F238E27FC236}">
                <a16:creationId xmlns:a16="http://schemas.microsoft.com/office/drawing/2014/main" id="{DFAC64E6-EFE0-4A3A-AF3A-44850EAD7C6C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11" name="2 CuadroTexto">
            <a:extLst>
              <a:ext uri="{FF2B5EF4-FFF2-40B4-BE49-F238E27FC236}">
                <a16:creationId xmlns:a16="http://schemas.microsoft.com/office/drawing/2014/main" id="{6A465474-0378-41D4-8F7C-29FBD3D593D6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12" name="2 CuadroTexto">
            <a:extLst>
              <a:ext uri="{FF2B5EF4-FFF2-40B4-BE49-F238E27FC236}">
                <a16:creationId xmlns:a16="http://schemas.microsoft.com/office/drawing/2014/main" id="{ADFD99FB-CDA3-4146-BA75-79F1F7B083D6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13" name="2 CuadroTexto">
            <a:extLst>
              <a:ext uri="{FF2B5EF4-FFF2-40B4-BE49-F238E27FC236}">
                <a16:creationId xmlns:a16="http://schemas.microsoft.com/office/drawing/2014/main" id="{1284D795-CC69-4111-A78E-95BF8C8FC6A4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14" name="2 CuadroTexto">
            <a:extLst>
              <a:ext uri="{FF2B5EF4-FFF2-40B4-BE49-F238E27FC236}">
                <a16:creationId xmlns:a16="http://schemas.microsoft.com/office/drawing/2014/main" id="{FC8317C8-E49F-4163-A442-074F5B832A79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15" name="2 CuadroTexto">
            <a:extLst>
              <a:ext uri="{FF2B5EF4-FFF2-40B4-BE49-F238E27FC236}">
                <a16:creationId xmlns:a16="http://schemas.microsoft.com/office/drawing/2014/main" id="{5565255F-B1DE-4978-B319-00814C91E974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16" name="2 CuadroTexto">
            <a:extLst>
              <a:ext uri="{FF2B5EF4-FFF2-40B4-BE49-F238E27FC236}">
                <a16:creationId xmlns:a16="http://schemas.microsoft.com/office/drawing/2014/main" id="{D3C3DE02-43C4-4AB5-B072-EEF0CA690470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17" name="2 CuadroTexto">
            <a:extLst>
              <a:ext uri="{FF2B5EF4-FFF2-40B4-BE49-F238E27FC236}">
                <a16:creationId xmlns:a16="http://schemas.microsoft.com/office/drawing/2014/main" id="{428C54C2-0A76-48E9-88FA-46B261B52C24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DCDBB91D-3E2A-435A-B287-8C9A7E6AE79E}"/>
              </a:ext>
            </a:extLst>
          </p:cNvPr>
          <p:cNvSpPr/>
          <p:nvPr/>
        </p:nvSpPr>
        <p:spPr>
          <a:xfrm>
            <a:off x="-1000" y="-11321"/>
            <a:ext cx="9144000" cy="634388"/>
          </a:xfrm>
          <a:prstGeom prst="rect">
            <a:avLst/>
          </a:prstGeom>
          <a:gradFill flip="none" rotWithShape="1">
            <a:gsLst>
              <a:gs pos="100000">
                <a:srgbClr val="83A62A"/>
              </a:gs>
              <a:gs pos="0">
                <a:schemeClr val="tx1"/>
              </a:gs>
              <a:gs pos="9000">
                <a:schemeClr val="tx1"/>
              </a:gs>
              <a:gs pos="24000">
                <a:schemeClr val="accent3">
                  <a:lumMod val="50000"/>
                </a:schemeClr>
              </a:gs>
              <a:gs pos="61000">
                <a:srgbClr val="83A62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85C3FC87-BA0F-4C87-B9E4-E3A584759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-11321"/>
            <a:ext cx="1691680" cy="689203"/>
          </a:xfrm>
          <a:prstGeom prst="rect">
            <a:avLst/>
          </a:prstGeom>
        </p:spPr>
      </p:pic>
      <p:sp>
        <p:nvSpPr>
          <p:cNvPr id="20" name="2 CuadroTexto">
            <a:extLst>
              <a:ext uri="{FF2B5EF4-FFF2-40B4-BE49-F238E27FC236}">
                <a16:creationId xmlns:a16="http://schemas.microsoft.com/office/drawing/2014/main" id="{F77FCEBD-44F4-4783-8F05-DBE9895171AD}"/>
              </a:ext>
            </a:extLst>
          </p:cNvPr>
          <p:cNvSpPr txBox="1"/>
          <p:nvPr/>
        </p:nvSpPr>
        <p:spPr>
          <a:xfrm>
            <a:off x="3509159" y="-23264"/>
            <a:ext cx="1367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  <a:endParaRPr lang="es-E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26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954023" y="1052736"/>
            <a:ext cx="7488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u="sng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 1. El concepto de proyecto industrial</a:t>
            </a:r>
          </a:p>
        </p:txBody>
      </p:sp>
      <p:sp>
        <p:nvSpPr>
          <p:cNvPr id="6" name="5 Rectángulo"/>
          <p:cNvSpPr/>
          <p:nvPr/>
        </p:nvSpPr>
        <p:spPr>
          <a:xfrm>
            <a:off x="1259632" y="1916832"/>
            <a:ext cx="7992888" cy="2144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400"/>
              </a:spcBef>
            </a:pPr>
            <a:r>
              <a:rPr lang="es-ES_tradnl" sz="2400" dirty="0">
                <a:latin typeface="Arial" panose="020B0604020202020204" pitchFamily="34" charset="0"/>
                <a:cs typeface="Arial" panose="020B0604020202020204" pitchFamily="34" charset="0"/>
              </a:rPr>
              <a:t>1.1. El concepto de un proyecto industrial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400"/>
              </a:spcBef>
            </a:pPr>
            <a:r>
              <a:rPr lang="es-ES_tradnl" sz="2400" dirty="0">
                <a:latin typeface="Arial" panose="020B0604020202020204" pitchFamily="34" charset="0"/>
                <a:cs typeface="Arial" panose="020B0604020202020204" pitchFamily="34" charset="0"/>
              </a:rPr>
              <a:t>1.2. El contexto de un proyecto de Telecomunicación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400"/>
              </a:spcBef>
            </a:pPr>
            <a:r>
              <a:rPr lang="es-ES_tradnl" sz="2400" dirty="0">
                <a:latin typeface="Arial" panose="020B0604020202020204" pitchFamily="34" charset="0"/>
                <a:cs typeface="Arial" panose="020B0604020202020204" pitchFamily="34" charset="0"/>
              </a:rPr>
              <a:t>1.3. Caracterización de proyectos externos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400"/>
              </a:spcBef>
            </a:pPr>
            <a:r>
              <a:rPr lang="es-ES_tradnl" sz="2400" dirty="0">
                <a:latin typeface="Arial" panose="020B0604020202020204" pitchFamily="34" charset="0"/>
                <a:cs typeface="Arial" panose="020B0604020202020204" pitchFamily="34" charset="0"/>
              </a:rPr>
              <a:t>1.4.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Caracterización de proyectos I+D+i</a:t>
            </a:r>
          </a:p>
          <a:p>
            <a:pPr lvl="0">
              <a:spcBef>
                <a:spcPts val="400"/>
              </a:spcBef>
            </a:pPr>
            <a:r>
              <a:rPr lang="es-ES_tradnl" sz="2400" dirty="0">
                <a:latin typeface="Arial" panose="020B0604020202020204" pitchFamily="34" charset="0"/>
                <a:cs typeface="Arial" panose="020B0604020202020204" pitchFamily="34" charset="0"/>
              </a:rPr>
              <a:t>1.5. La gestión de proyectos</a:t>
            </a:r>
            <a:endParaRPr lang="en-US" sz="2400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604448" y="6381328"/>
            <a:ext cx="370384" cy="365125"/>
          </a:xfrm>
        </p:spPr>
        <p:txBody>
          <a:bodyPr/>
          <a:lstStyle/>
          <a:p>
            <a:fld id="{DAD8BA2F-E335-4939-99DC-A7E50E548284}" type="slidenum">
              <a:rPr lang="en-US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D83AE93-FC9C-45EC-85B5-CB4E3B0FA810}"/>
              </a:ext>
            </a:extLst>
          </p:cNvPr>
          <p:cNvSpPr/>
          <p:nvPr/>
        </p:nvSpPr>
        <p:spPr>
          <a:xfrm>
            <a:off x="-1000" y="-11321"/>
            <a:ext cx="9144000" cy="634388"/>
          </a:xfrm>
          <a:prstGeom prst="rect">
            <a:avLst/>
          </a:prstGeom>
          <a:gradFill flip="none" rotWithShape="1">
            <a:gsLst>
              <a:gs pos="100000">
                <a:srgbClr val="83A62A"/>
              </a:gs>
              <a:gs pos="0">
                <a:schemeClr val="tx1"/>
              </a:gs>
              <a:gs pos="9000">
                <a:schemeClr val="tx1"/>
              </a:gs>
              <a:gs pos="24000">
                <a:schemeClr val="accent3">
                  <a:lumMod val="50000"/>
                </a:schemeClr>
              </a:gs>
              <a:gs pos="61000">
                <a:srgbClr val="83A62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2 CuadroTexto">
            <a:extLst>
              <a:ext uri="{FF2B5EF4-FFF2-40B4-BE49-F238E27FC236}">
                <a16:creationId xmlns:a16="http://schemas.microsoft.com/office/drawing/2014/main" id="{F1874685-B93F-42D1-8A40-7F4BEE4FD3E3}"/>
              </a:ext>
            </a:extLst>
          </p:cNvPr>
          <p:cNvSpPr txBox="1"/>
          <p:nvPr/>
        </p:nvSpPr>
        <p:spPr>
          <a:xfrm>
            <a:off x="3147432" y="-11853"/>
            <a:ext cx="1367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  <a:endParaRPr lang="es-E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13DC688-A6D2-497E-9E53-F2ADF79B61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-11321"/>
            <a:ext cx="1691680" cy="68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63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578351" y="1"/>
            <a:ext cx="8674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Caracterización de proyectos externos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596159" y="6492874"/>
            <a:ext cx="562173" cy="365125"/>
          </a:xfrm>
        </p:spPr>
        <p:txBody>
          <a:bodyPr/>
          <a:lstStyle/>
          <a:p>
            <a:fld id="{DAD8BA2F-E335-4939-99DC-A7E50E548284}" type="slidenum">
              <a:rPr lang="en-US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Agrupar 40"/>
          <p:cNvGrpSpPr/>
          <p:nvPr/>
        </p:nvGrpSpPr>
        <p:grpSpPr>
          <a:xfrm>
            <a:off x="2651156" y="1267499"/>
            <a:ext cx="5561754" cy="5283676"/>
            <a:chOff x="1291118" y="1033997"/>
            <a:chExt cx="5561754" cy="5283676"/>
          </a:xfrm>
        </p:grpSpPr>
        <p:grpSp>
          <p:nvGrpSpPr>
            <p:cNvPr id="10" name="Agrupar 29"/>
            <p:cNvGrpSpPr/>
            <p:nvPr/>
          </p:nvGrpSpPr>
          <p:grpSpPr>
            <a:xfrm>
              <a:off x="1295404" y="1033997"/>
              <a:ext cx="5545667" cy="4585176"/>
              <a:chOff x="1281952" y="1033992"/>
              <a:chExt cx="6524314" cy="5394325"/>
            </a:xfrm>
          </p:grpSpPr>
          <p:grpSp>
            <p:nvGrpSpPr>
              <p:cNvPr id="17" name="Agrupar 2"/>
              <p:cNvGrpSpPr/>
              <p:nvPr/>
            </p:nvGrpSpPr>
            <p:grpSpPr>
              <a:xfrm>
                <a:off x="1281952" y="1033992"/>
                <a:ext cx="6524314" cy="5394325"/>
                <a:chOff x="1332752" y="1347259"/>
                <a:chExt cx="6524314" cy="5394325"/>
              </a:xfrm>
            </p:grpSpPr>
            <p:sp>
              <p:nvSpPr>
                <p:cNvPr id="26" name="Rectángulo redondeado 1"/>
                <p:cNvSpPr/>
                <p:nvPr/>
              </p:nvSpPr>
              <p:spPr>
                <a:xfrm>
                  <a:off x="3589866" y="1347259"/>
                  <a:ext cx="1896534" cy="618066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dirty="0"/>
                    <a:t>Detección de una necesidad</a:t>
                  </a:r>
                </a:p>
              </p:txBody>
            </p:sp>
            <p:sp>
              <p:nvSpPr>
                <p:cNvPr id="27" name="Rectángulo redondeado 8"/>
                <p:cNvSpPr/>
                <p:nvPr/>
              </p:nvSpPr>
              <p:spPr>
                <a:xfrm>
                  <a:off x="1332752" y="2159000"/>
                  <a:ext cx="1896534" cy="618066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dirty="0"/>
                    <a:t>Decisión contratación</a:t>
                  </a:r>
                </a:p>
              </p:txBody>
            </p:sp>
            <p:sp>
              <p:nvSpPr>
                <p:cNvPr id="28" name="Rectángulo redondeado 9"/>
                <p:cNvSpPr/>
                <p:nvPr/>
              </p:nvSpPr>
              <p:spPr>
                <a:xfrm>
                  <a:off x="5960532" y="2159001"/>
                  <a:ext cx="1896534" cy="618066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dirty="0"/>
                    <a:t>Asignación presupuesto</a:t>
                  </a:r>
                </a:p>
              </p:txBody>
            </p:sp>
            <p:sp>
              <p:nvSpPr>
                <p:cNvPr id="29" name="Rectángulo redondeado 10"/>
                <p:cNvSpPr/>
                <p:nvPr/>
              </p:nvSpPr>
              <p:spPr>
                <a:xfrm>
                  <a:off x="3682999" y="3005667"/>
                  <a:ext cx="1896534" cy="618066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dirty="0"/>
                    <a:t>Preparación pliego</a:t>
                  </a:r>
                </a:p>
              </p:txBody>
            </p:sp>
            <p:sp>
              <p:nvSpPr>
                <p:cNvPr id="30" name="Rectángulo redondeado 11"/>
                <p:cNvSpPr/>
                <p:nvPr/>
              </p:nvSpPr>
              <p:spPr>
                <a:xfrm>
                  <a:off x="3674533" y="4047067"/>
                  <a:ext cx="1896534" cy="618066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dirty="0"/>
                    <a:t>Publicidad pliego</a:t>
                  </a:r>
                </a:p>
              </p:txBody>
            </p:sp>
            <p:sp>
              <p:nvSpPr>
                <p:cNvPr id="31" name="Rectángulo redondeado 12"/>
                <p:cNvSpPr/>
                <p:nvPr/>
              </p:nvSpPr>
              <p:spPr>
                <a:xfrm>
                  <a:off x="3673474" y="5084234"/>
                  <a:ext cx="1896534" cy="618066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dirty="0"/>
                    <a:t>Recepción propuestas</a:t>
                  </a:r>
                </a:p>
              </p:txBody>
            </p:sp>
            <p:sp>
              <p:nvSpPr>
                <p:cNvPr id="32" name="Rectángulo redondeado 13"/>
                <p:cNvSpPr/>
                <p:nvPr/>
              </p:nvSpPr>
              <p:spPr>
                <a:xfrm>
                  <a:off x="3673474" y="6123518"/>
                  <a:ext cx="1896534" cy="618066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dirty="0"/>
                    <a:t>Evaluación propuestas</a:t>
                  </a:r>
                </a:p>
              </p:txBody>
            </p:sp>
          </p:grpSp>
          <p:sp>
            <p:nvSpPr>
              <p:cNvPr id="18" name="Elipse 4"/>
              <p:cNvSpPr/>
              <p:nvPr/>
            </p:nvSpPr>
            <p:spPr>
              <a:xfrm>
                <a:off x="4199467" y="1879601"/>
                <a:ext cx="609600" cy="59266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/>
                  <a:t>+</a:t>
                </a:r>
              </a:p>
            </p:txBody>
          </p:sp>
          <p:cxnSp>
            <p:nvCxnSpPr>
              <p:cNvPr id="19" name="Conector recto de flecha 14"/>
              <p:cNvCxnSpPr>
                <a:endCxn id="18" idx="0"/>
              </p:cNvCxnSpPr>
              <p:nvPr/>
            </p:nvCxnSpPr>
            <p:spPr>
              <a:xfrm>
                <a:off x="4495800" y="1695450"/>
                <a:ext cx="8467" cy="18415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recto de flecha 17"/>
              <p:cNvCxnSpPr/>
              <p:nvPr/>
            </p:nvCxnSpPr>
            <p:spPr>
              <a:xfrm flipH="1">
                <a:off x="4910667" y="2150533"/>
                <a:ext cx="931333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recto de flecha 20"/>
              <p:cNvCxnSpPr/>
              <p:nvPr/>
            </p:nvCxnSpPr>
            <p:spPr>
              <a:xfrm>
                <a:off x="3335867" y="2150533"/>
                <a:ext cx="829734" cy="846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ector recto de flecha 27"/>
              <p:cNvCxnSpPr/>
              <p:nvPr/>
            </p:nvCxnSpPr>
            <p:spPr>
              <a:xfrm>
                <a:off x="4511675" y="2492375"/>
                <a:ext cx="8467" cy="18415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ector recto de flecha 28"/>
              <p:cNvCxnSpPr/>
              <p:nvPr/>
            </p:nvCxnSpPr>
            <p:spPr>
              <a:xfrm>
                <a:off x="4511675" y="3343275"/>
                <a:ext cx="12700" cy="36512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ector recto de flecha 30"/>
              <p:cNvCxnSpPr/>
              <p:nvPr/>
            </p:nvCxnSpPr>
            <p:spPr>
              <a:xfrm>
                <a:off x="4524375" y="4381500"/>
                <a:ext cx="12700" cy="36512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ector recto de flecha 31"/>
              <p:cNvCxnSpPr/>
              <p:nvPr/>
            </p:nvCxnSpPr>
            <p:spPr>
              <a:xfrm>
                <a:off x="4530725" y="5419725"/>
                <a:ext cx="12700" cy="36512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Rectángulo redondeado 33"/>
            <p:cNvSpPr/>
            <p:nvPr/>
          </p:nvSpPr>
          <p:spPr>
            <a:xfrm>
              <a:off x="1291118" y="5792317"/>
              <a:ext cx="1612054" cy="52535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Concurso desierto</a:t>
              </a:r>
            </a:p>
          </p:txBody>
        </p:sp>
        <p:sp>
          <p:nvSpPr>
            <p:cNvPr id="12" name="Rectángulo redondeado 34"/>
            <p:cNvSpPr/>
            <p:nvPr/>
          </p:nvSpPr>
          <p:spPr>
            <a:xfrm>
              <a:off x="5240818" y="5792317"/>
              <a:ext cx="1612054" cy="52535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Negociación y adjudicación</a:t>
              </a:r>
            </a:p>
          </p:txBody>
        </p:sp>
        <p:sp>
          <p:nvSpPr>
            <p:cNvPr id="13" name="Rombo 32"/>
            <p:cNvSpPr/>
            <p:nvPr/>
          </p:nvSpPr>
          <p:spPr>
            <a:xfrm>
              <a:off x="3771900" y="5791200"/>
              <a:ext cx="558800" cy="508000"/>
            </a:xfrm>
            <a:prstGeom prst="diamon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4" name="Conector recto de flecha 36"/>
            <p:cNvCxnSpPr/>
            <p:nvPr/>
          </p:nvCxnSpPr>
          <p:spPr>
            <a:xfrm>
              <a:off x="4438232" y="6047057"/>
              <a:ext cx="705274" cy="719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37"/>
            <p:cNvCxnSpPr/>
            <p:nvPr/>
          </p:nvCxnSpPr>
          <p:spPr>
            <a:xfrm flipH="1">
              <a:off x="2957413" y="6054725"/>
              <a:ext cx="738287" cy="503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de flecha 39"/>
            <p:cNvCxnSpPr/>
            <p:nvPr/>
          </p:nvCxnSpPr>
          <p:spPr>
            <a:xfrm>
              <a:off x="4048125" y="5641975"/>
              <a:ext cx="481" cy="13510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CuadroTexto 42"/>
          <p:cNvSpPr txBox="1"/>
          <p:nvPr/>
        </p:nvSpPr>
        <p:spPr>
          <a:xfrm>
            <a:off x="158019" y="2680741"/>
            <a:ext cx="4241800" cy="2862322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b="1" dirty="0"/>
              <a:t>Las oportunidades de negocio en proyectos externos</a:t>
            </a:r>
            <a:endParaRPr lang="es-ES" b="1" u="sng" dirty="0"/>
          </a:p>
          <a:p>
            <a:r>
              <a:rPr lang="es-ES" sz="1600" dirty="0"/>
              <a:t>Las oportunidades de negocio o captación del posible cliente nacen de:</a:t>
            </a:r>
          </a:p>
          <a:p>
            <a:pPr marL="742950" lvl="1" indent="-285750">
              <a:buClr>
                <a:srgbClr val="007700"/>
              </a:buClr>
              <a:buFont typeface="Wingdings" charset="2"/>
              <a:buChar char=""/>
            </a:pPr>
            <a:r>
              <a:rPr lang="es-ES" sz="1600" dirty="0"/>
              <a:t>Concurso</a:t>
            </a:r>
          </a:p>
          <a:p>
            <a:pPr marL="742950" lvl="1" indent="-285750">
              <a:buClr>
                <a:srgbClr val="007700"/>
              </a:buClr>
              <a:buFont typeface="Wingdings" charset="2"/>
              <a:buChar char=""/>
            </a:pPr>
            <a:r>
              <a:rPr lang="es-ES" sz="1600" dirty="0"/>
              <a:t>Información acerca de las necesidades del cliente</a:t>
            </a:r>
          </a:p>
          <a:p>
            <a:pPr marL="742950" lvl="1" indent="-285750">
              <a:buClr>
                <a:srgbClr val="007700"/>
              </a:buClr>
              <a:buFont typeface="Wingdings" charset="2"/>
              <a:buChar char=""/>
            </a:pPr>
            <a:r>
              <a:rPr lang="es-ES" sz="1600" dirty="0"/>
              <a:t>Creación de necesidades en el cliente</a:t>
            </a:r>
          </a:p>
          <a:p>
            <a:pPr marL="742950" lvl="1" indent="-285750">
              <a:buClr>
                <a:srgbClr val="007700"/>
              </a:buClr>
              <a:buFont typeface="Wingdings" charset="2"/>
              <a:buChar char=""/>
            </a:pPr>
            <a:r>
              <a:rPr lang="es-ES" sz="1600" dirty="0"/>
              <a:t>Ampliación del alcance de un proyecto o trabajo</a:t>
            </a:r>
          </a:p>
          <a:p>
            <a:pPr marL="742950" lvl="1" indent="-285750">
              <a:buClr>
                <a:srgbClr val="007700"/>
              </a:buClr>
              <a:buFont typeface="Wingdings" charset="2"/>
              <a:buChar char=""/>
            </a:pPr>
            <a:r>
              <a:rPr lang="es-ES" sz="1600" dirty="0"/>
              <a:t>Continuación de trabajos anteriores.</a:t>
            </a:r>
            <a:endParaRPr lang="es-ES" b="1" dirty="0"/>
          </a:p>
        </p:txBody>
      </p:sp>
      <p:sp>
        <p:nvSpPr>
          <p:cNvPr id="35" name="34 CuadroTexto"/>
          <p:cNvSpPr txBox="1"/>
          <p:nvPr/>
        </p:nvSpPr>
        <p:spPr>
          <a:xfrm>
            <a:off x="3847762" y="728372"/>
            <a:ext cx="1863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u="sng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Concurso</a:t>
            </a:r>
          </a:p>
        </p:txBody>
      </p:sp>
      <p:sp>
        <p:nvSpPr>
          <p:cNvPr id="34" name="2 CuadroTexto">
            <a:extLst>
              <a:ext uri="{FF2B5EF4-FFF2-40B4-BE49-F238E27FC236}">
                <a16:creationId xmlns:a16="http://schemas.microsoft.com/office/drawing/2014/main" id="{8E40AC7E-CF11-4A1D-8D5E-4DBDCF55AEB1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36" name="2 CuadroTexto">
            <a:extLst>
              <a:ext uri="{FF2B5EF4-FFF2-40B4-BE49-F238E27FC236}">
                <a16:creationId xmlns:a16="http://schemas.microsoft.com/office/drawing/2014/main" id="{367A396D-CDAE-498E-9763-E3AF556BC831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37" name="2 CuadroTexto">
            <a:extLst>
              <a:ext uri="{FF2B5EF4-FFF2-40B4-BE49-F238E27FC236}">
                <a16:creationId xmlns:a16="http://schemas.microsoft.com/office/drawing/2014/main" id="{AB1765F9-85EE-4549-BE71-3C4D6906FB00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38" name="2 CuadroTexto">
            <a:extLst>
              <a:ext uri="{FF2B5EF4-FFF2-40B4-BE49-F238E27FC236}">
                <a16:creationId xmlns:a16="http://schemas.microsoft.com/office/drawing/2014/main" id="{3DB4DF21-5B6A-46F7-9D3F-BAB6F15D5E7D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39" name="2 CuadroTexto">
            <a:extLst>
              <a:ext uri="{FF2B5EF4-FFF2-40B4-BE49-F238E27FC236}">
                <a16:creationId xmlns:a16="http://schemas.microsoft.com/office/drawing/2014/main" id="{B8A6BD81-4FAC-4C66-9BFE-ADF0B52837C0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40" name="2 CuadroTexto">
            <a:extLst>
              <a:ext uri="{FF2B5EF4-FFF2-40B4-BE49-F238E27FC236}">
                <a16:creationId xmlns:a16="http://schemas.microsoft.com/office/drawing/2014/main" id="{9EDFD765-B1F6-4B95-855D-B7C264FF252E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41" name="2 CuadroTexto">
            <a:extLst>
              <a:ext uri="{FF2B5EF4-FFF2-40B4-BE49-F238E27FC236}">
                <a16:creationId xmlns:a16="http://schemas.microsoft.com/office/drawing/2014/main" id="{382D009C-B35E-4ECF-B2BB-BEAFA2E389FE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42" name="2 CuadroTexto">
            <a:extLst>
              <a:ext uri="{FF2B5EF4-FFF2-40B4-BE49-F238E27FC236}">
                <a16:creationId xmlns:a16="http://schemas.microsoft.com/office/drawing/2014/main" id="{5E470351-D2E1-4F0D-9A52-28ACB03A1C4E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43" name="2 CuadroTexto">
            <a:extLst>
              <a:ext uri="{FF2B5EF4-FFF2-40B4-BE49-F238E27FC236}">
                <a16:creationId xmlns:a16="http://schemas.microsoft.com/office/drawing/2014/main" id="{57F8CA28-68F0-4C83-A8CF-A6D8845705C3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44" name="2 CuadroTexto">
            <a:extLst>
              <a:ext uri="{FF2B5EF4-FFF2-40B4-BE49-F238E27FC236}">
                <a16:creationId xmlns:a16="http://schemas.microsoft.com/office/drawing/2014/main" id="{F04E717A-129D-43F1-91E9-69F49B249348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45" name="2 CuadroTexto">
            <a:extLst>
              <a:ext uri="{FF2B5EF4-FFF2-40B4-BE49-F238E27FC236}">
                <a16:creationId xmlns:a16="http://schemas.microsoft.com/office/drawing/2014/main" id="{EE24E581-B8E9-4F60-95F6-9FA8F762135C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A129281F-3FF2-4955-873B-E16918508307}"/>
              </a:ext>
            </a:extLst>
          </p:cNvPr>
          <p:cNvSpPr/>
          <p:nvPr/>
        </p:nvSpPr>
        <p:spPr>
          <a:xfrm>
            <a:off x="-1000" y="-11321"/>
            <a:ext cx="9144000" cy="634388"/>
          </a:xfrm>
          <a:prstGeom prst="rect">
            <a:avLst/>
          </a:prstGeom>
          <a:gradFill flip="none" rotWithShape="1">
            <a:gsLst>
              <a:gs pos="100000">
                <a:srgbClr val="83A62A"/>
              </a:gs>
              <a:gs pos="0">
                <a:schemeClr val="tx1"/>
              </a:gs>
              <a:gs pos="9000">
                <a:schemeClr val="tx1"/>
              </a:gs>
              <a:gs pos="24000">
                <a:schemeClr val="accent3">
                  <a:lumMod val="50000"/>
                </a:schemeClr>
              </a:gs>
              <a:gs pos="61000">
                <a:srgbClr val="83A62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9777401B-02A1-4C23-9890-7D6EB10C50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-11321"/>
            <a:ext cx="1691680" cy="689203"/>
          </a:xfrm>
          <a:prstGeom prst="rect">
            <a:avLst/>
          </a:prstGeom>
        </p:spPr>
      </p:pic>
      <p:sp>
        <p:nvSpPr>
          <p:cNvPr id="49" name="2 CuadroTexto">
            <a:extLst>
              <a:ext uri="{FF2B5EF4-FFF2-40B4-BE49-F238E27FC236}">
                <a16:creationId xmlns:a16="http://schemas.microsoft.com/office/drawing/2014/main" id="{0F010DDF-9E1F-48AC-BDFB-EDA36B766884}"/>
              </a:ext>
            </a:extLst>
          </p:cNvPr>
          <p:cNvSpPr txBox="1"/>
          <p:nvPr/>
        </p:nvSpPr>
        <p:spPr>
          <a:xfrm>
            <a:off x="480726" y="30632"/>
            <a:ext cx="6696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1.3.Caracterización de proyectos.</a:t>
            </a:r>
            <a:endParaRPr lang="es-E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Nube 1">
            <a:extLst>
              <a:ext uri="{FF2B5EF4-FFF2-40B4-BE49-F238E27FC236}">
                <a16:creationId xmlns:a16="http://schemas.microsoft.com/office/drawing/2014/main" id="{40F5B985-0DA3-29BD-F4EE-0B8F0393314D}"/>
              </a:ext>
            </a:extLst>
          </p:cNvPr>
          <p:cNvSpPr/>
          <p:nvPr/>
        </p:nvSpPr>
        <p:spPr>
          <a:xfrm>
            <a:off x="6732240" y="2876201"/>
            <a:ext cx="2106265" cy="1018732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RFP: </a:t>
            </a:r>
            <a:r>
              <a:rPr lang="es-ES" dirty="0" err="1"/>
              <a:t>Request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Proposals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597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932550" y="3978682"/>
            <a:ext cx="6480720" cy="2641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2 CuadroTexto"/>
          <p:cNvSpPr txBox="1"/>
          <p:nvPr/>
        </p:nvSpPr>
        <p:spPr>
          <a:xfrm>
            <a:off x="578351" y="1"/>
            <a:ext cx="8674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Caracterización de proyectos externos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561740" y="6492874"/>
            <a:ext cx="562173" cy="365125"/>
          </a:xfrm>
        </p:spPr>
        <p:txBody>
          <a:bodyPr/>
          <a:lstStyle/>
          <a:p>
            <a:fld id="{DAD8BA2F-E335-4939-99DC-A7E50E548284}" type="slidenum">
              <a:rPr lang="en-US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34 CuadroTexto"/>
          <p:cNvSpPr txBox="1"/>
          <p:nvPr/>
        </p:nvSpPr>
        <p:spPr>
          <a:xfrm>
            <a:off x="2537242" y="620688"/>
            <a:ext cx="3978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u="sng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Pliego de condiciones</a:t>
            </a:r>
          </a:p>
        </p:txBody>
      </p:sp>
      <p:sp>
        <p:nvSpPr>
          <p:cNvPr id="36" name="CuadroTexto 4"/>
          <p:cNvSpPr txBox="1"/>
          <p:nvPr/>
        </p:nvSpPr>
        <p:spPr>
          <a:xfrm>
            <a:off x="474107" y="1147138"/>
            <a:ext cx="6731000" cy="566308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buClr>
                <a:srgbClr val="007700"/>
              </a:buClr>
            </a:pPr>
            <a:r>
              <a:rPr lang="es-ES" sz="1600" b="1" i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Pliego técnico</a:t>
            </a:r>
            <a:r>
              <a:rPr lang="es-ES" sz="16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742950" lvl="1" indent="-285750" algn="just">
              <a:buClr>
                <a:srgbClr val="007700"/>
              </a:buClr>
              <a:buFont typeface="Wingdings" charset="2"/>
              <a:buChar char="§"/>
            </a:pPr>
            <a:r>
              <a:rPr lang="es-ES" sz="1500" dirty="0">
                <a:latin typeface="Arial" panose="020B0604020202020204" pitchFamily="34" charset="0"/>
                <a:cs typeface="Arial" panose="020B0604020202020204" pitchFamily="34" charset="0"/>
              </a:rPr>
              <a:t>Especificaciones técnicas.</a:t>
            </a:r>
          </a:p>
          <a:p>
            <a:pPr marL="742950" lvl="1" indent="-285750" algn="just">
              <a:buClr>
                <a:srgbClr val="007700"/>
              </a:buClr>
              <a:buFont typeface="Wingdings" charset="2"/>
              <a:buChar char="§"/>
            </a:pPr>
            <a:r>
              <a:rPr lang="es-ES" sz="1500" dirty="0">
                <a:latin typeface="Arial" panose="020B0604020202020204" pitchFamily="34" charset="0"/>
                <a:cs typeface="Arial" panose="020B0604020202020204" pitchFamily="34" charset="0"/>
              </a:rPr>
              <a:t>Descripción de los contenidos de los trabajos</a:t>
            </a:r>
          </a:p>
          <a:p>
            <a:pPr marL="742950" lvl="1" indent="-285750" algn="just">
              <a:buClr>
                <a:srgbClr val="007700"/>
              </a:buClr>
              <a:buFont typeface="Wingdings" charset="2"/>
              <a:buChar char="§"/>
            </a:pPr>
            <a:r>
              <a:rPr lang="es-ES" sz="1500" dirty="0">
                <a:latin typeface="Arial" panose="020B0604020202020204" pitchFamily="34" charset="0"/>
                <a:cs typeface="Arial" panose="020B0604020202020204" pitchFamily="34" charset="0"/>
              </a:rPr>
              <a:t>Estándares aplicables</a:t>
            </a:r>
          </a:p>
          <a:p>
            <a:pPr marL="742950" lvl="1" indent="-285750" algn="just">
              <a:buClr>
                <a:srgbClr val="007700"/>
              </a:buClr>
              <a:buFont typeface="Wingdings" charset="2"/>
              <a:buChar char="§"/>
            </a:pPr>
            <a:r>
              <a:rPr lang="es-ES" sz="1500" dirty="0">
                <a:latin typeface="Arial" panose="020B0604020202020204" pitchFamily="34" charset="0"/>
                <a:cs typeface="Arial" panose="020B0604020202020204" pitchFamily="34" charset="0"/>
              </a:rPr>
              <a:t>Otras condiciones técnicas</a:t>
            </a:r>
          </a:p>
          <a:p>
            <a:pPr algn="just">
              <a:buClr>
                <a:srgbClr val="007700"/>
              </a:buClr>
            </a:pPr>
            <a:r>
              <a:rPr lang="es-ES" sz="1600" b="1" i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Pliego administrativo</a:t>
            </a:r>
            <a:r>
              <a:rPr lang="es-ES" sz="16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42950" lvl="1" indent="-285750" algn="just">
              <a:buClr>
                <a:srgbClr val="007700"/>
              </a:buClr>
              <a:buFont typeface="Wingdings" charset="2"/>
              <a:buChar char="§"/>
            </a:pPr>
            <a:r>
              <a:rPr lang="es-ES" sz="1500" dirty="0">
                <a:latin typeface="Arial" panose="020B0604020202020204" pitchFamily="34" charset="0"/>
                <a:cs typeface="Arial" panose="020B0604020202020204" pitchFamily="34" charset="0"/>
              </a:rPr>
              <a:t>Objetivos del contrato</a:t>
            </a:r>
          </a:p>
          <a:p>
            <a:pPr marL="742950" lvl="1" indent="-285750" algn="just">
              <a:buClr>
                <a:srgbClr val="007700"/>
              </a:buClr>
              <a:buFont typeface="Wingdings" charset="2"/>
              <a:buChar char="§"/>
            </a:pPr>
            <a:r>
              <a:rPr lang="es-ES" sz="1500" dirty="0">
                <a:latin typeface="Arial" panose="020B0604020202020204" pitchFamily="34" charset="0"/>
                <a:cs typeface="Arial" panose="020B0604020202020204" pitchFamily="34" charset="0"/>
              </a:rPr>
              <a:t>Capacidades de fabricación y de servicios</a:t>
            </a:r>
          </a:p>
          <a:p>
            <a:pPr marL="742950" lvl="1" indent="-285750" algn="just">
              <a:buClr>
                <a:srgbClr val="007700"/>
              </a:buClr>
              <a:buFont typeface="Wingdings" charset="2"/>
              <a:buChar char="§"/>
            </a:pPr>
            <a:r>
              <a:rPr lang="es-ES" sz="1500" dirty="0">
                <a:latin typeface="Arial" panose="020B0604020202020204" pitchFamily="34" charset="0"/>
                <a:cs typeface="Arial" panose="020B0604020202020204" pitchFamily="34" charset="0"/>
              </a:rPr>
              <a:t>Información acerca del ofertante</a:t>
            </a:r>
          </a:p>
          <a:p>
            <a:pPr marL="742950" lvl="1" indent="-285750" algn="just">
              <a:buClr>
                <a:srgbClr val="007700"/>
              </a:buClr>
              <a:buFont typeface="Wingdings" charset="2"/>
              <a:buChar char="§"/>
            </a:pPr>
            <a:r>
              <a:rPr lang="es-ES" sz="1500" dirty="0">
                <a:latin typeface="Arial" panose="020B0604020202020204" pitchFamily="34" charset="0"/>
                <a:cs typeface="Arial" panose="020B0604020202020204" pitchFamily="34" charset="0"/>
              </a:rPr>
              <a:t>Presupuestos</a:t>
            </a:r>
          </a:p>
          <a:p>
            <a:pPr marL="742950" lvl="1" indent="-285750" algn="just">
              <a:buClr>
                <a:srgbClr val="007700"/>
              </a:buClr>
              <a:buFont typeface="Wingdings" charset="2"/>
              <a:buChar char="§"/>
            </a:pPr>
            <a:r>
              <a:rPr lang="es-ES" sz="1500" dirty="0">
                <a:latin typeface="Arial" panose="020B0604020202020204" pitchFamily="34" charset="0"/>
                <a:cs typeface="Arial" panose="020B0604020202020204" pitchFamily="34" charset="0"/>
              </a:rPr>
              <a:t>Requisitos a cumplir por la empresas ofertantes</a:t>
            </a:r>
          </a:p>
          <a:p>
            <a:pPr marL="742950" lvl="1" indent="-285750" algn="just">
              <a:buClr>
                <a:srgbClr val="007700"/>
              </a:buClr>
              <a:buFont typeface="Wingdings" charset="2"/>
              <a:buChar char="§"/>
            </a:pPr>
            <a:r>
              <a:rPr lang="es-ES" sz="1500" dirty="0">
                <a:latin typeface="Arial" panose="020B0604020202020204" pitchFamily="34" charset="0"/>
                <a:cs typeface="Arial" panose="020B0604020202020204" pitchFamily="34" charset="0"/>
              </a:rPr>
              <a:t>Contrato</a:t>
            </a:r>
          </a:p>
          <a:p>
            <a:pPr lvl="1">
              <a:buClr>
                <a:srgbClr val="007700"/>
              </a:buClr>
            </a:pPr>
            <a:r>
              <a:rPr lang="es-ES" sz="1500" dirty="0">
                <a:latin typeface="Arial" panose="020B0604020202020204" pitchFamily="34" charset="0"/>
                <a:cs typeface="Arial" panose="020B0604020202020204" pitchFamily="34" charset="0"/>
              </a:rPr>
              <a:t>1) Carta de presentación.</a:t>
            </a:r>
          </a:p>
          <a:p>
            <a:pPr lvl="1">
              <a:buClr>
                <a:srgbClr val="007700"/>
              </a:buClr>
            </a:pPr>
            <a:r>
              <a:rPr lang="es-ES" sz="1500" dirty="0">
                <a:latin typeface="Arial" panose="020B0604020202020204" pitchFamily="34" charset="0"/>
                <a:cs typeface="Arial" panose="020B0604020202020204" pitchFamily="34" charset="0"/>
              </a:rPr>
              <a:t>2) Objeto de la solicitud y condiciones generales de la oferta</a:t>
            </a:r>
          </a:p>
          <a:p>
            <a:pPr lvl="1">
              <a:buClr>
                <a:srgbClr val="007700"/>
              </a:buClr>
            </a:pPr>
            <a:r>
              <a:rPr lang="es-ES" sz="1500" dirty="0">
                <a:latin typeface="Arial" panose="020B0604020202020204" pitchFamily="34" charset="0"/>
                <a:cs typeface="Arial" panose="020B0604020202020204" pitchFamily="34" charset="0"/>
              </a:rPr>
              <a:t>3) Especificaciones técnicas.</a:t>
            </a:r>
          </a:p>
          <a:p>
            <a:pPr lvl="1">
              <a:buClr>
                <a:srgbClr val="007700"/>
              </a:buClr>
            </a:pPr>
            <a:r>
              <a:rPr lang="es-ES" sz="1500">
                <a:latin typeface="Arial" panose="020B0604020202020204" pitchFamily="34" charset="0"/>
                <a:cs typeface="Arial" panose="020B0604020202020204" pitchFamily="34" charset="0"/>
              </a:rPr>
              <a:t>4) Servicios </a:t>
            </a:r>
            <a:r>
              <a:rPr lang="es-ES" sz="1500" dirty="0">
                <a:latin typeface="Arial" panose="020B0604020202020204" pitchFamily="34" charset="0"/>
                <a:cs typeface="Arial" panose="020B0604020202020204" pitchFamily="34" charset="0"/>
              </a:rPr>
              <a:t>de instalación, pruebas y puesta en funcionamiento.</a:t>
            </a:r>
          </a:p>
          <a:p>
            <a:pPr lvl="1">
              <a:buClr>
                <a:srgbClr val="007700"/>
              </a:buClr>
            </a:pPr>
            <a:r>
              <a:rPr lang="es-ES" sz="1500" dirty="0">
                <a:latin typeface="Arial" panose="020B0604020202020204" pitchFamily="34" charset="0"/>
                <a:cs typeface="Arial" panose="020B0604020202020204" pitchFamily="34" charset="0"/>
              </a:rPr>
              <a:t>5) Fabricación. Capacidades de producción, de suministro y aseguramiento de calidad.</a:t>
            </a:r>
          </a:p>
          <a:p>
            <a:pPr lvl="1">
              <a:buClr>
                <a:srgbClr val="007700"/>
              </a:buClr>
            </a:pPr>
            <a:r>
              <a:rPr lang="es-ES" sz="1500" dirty="0">
                <a:latin typeface="Arial" panose="020B0604020202020204" pitchFamily="34" charset="0"/>
                <a:cs typeface="Arial" panose="020B0604020202020204" pitchFamily="34" charset="0"/>
              </a:rPr>
              <a:t>6) Soporte técnico.</a:t>
            </a:r>
          </a:p>
          <a:p>
            <a:pPr lvl="1">
              <a:buClr>
                <a:srgbClr val="007700"/>
              </a:buClr>
            </a:pPr>
            <a:r>
              <a:rPr lang="es-ES" sz="1500" dirty="0">
                <a:latin typeface="Arial" panose="020B0604020202020204" pitchFamily="34" charset="0"/>
                <a:cs typeface="Arial" panose="020B0604020202020204" pitchFamily="34" charset="0"/>
              </a:rPr>
              <a:t>7) Precios del suministro.</a:t>
            </a:r>
          </a:p>
          <a:p>
            <a:pPr lvl="1">
              <a:buClr>
                <a:srgbClr val="007700"/>
              </a:buClr>
            </a:pPr>
            <a:r>
              <a:rPr lang="es-ES" sz="1500" dirty="0">
                <a:latin typeface="Arial" panose="020B0604020202020204" pitchFamily="34" charset="0"/>
                <a:cs typeface="Arial" panose="020B0604020202020204" pitchFamily="34" charset="0"/>
              </a:rPr>
              <a:t>8) Perfil del suministrador</a:t>
            </a:r>
          </a:p>
          <a:p>
            <a:pPr lvl="1">
              <a:buClr>
                <a:srgbClr val="007700"/>
              </a:buClr>
            </a:pPr>
            <a:r>
              <a:rPr lang="es-ES" sz="1500" dirty="0">
                <a:latin typeface="Arial" panose="020B0604020202020204" pitchFamily="34" charset="0"/>
                <a:cs typeface="Arial" panose="020B0604020202020204" pitchFamily="34" charset="0"/>
              </a:rPr>
              <a:t>9) Anexos y formularios para cumplimentar la oferta.</a:t>
            </a:r>
          </a:p>
          <a:p>
            <a:pPr lvl="1">
              <a:buClr>
                <a:srgbClr val="007700"/>
              </a:buClr>
            </a:pPr>
            <a:r>
              <a:rPr lang="es-ES" sz="1500" dirty="0">
                <a:latin typeface="Arial" panose="020B0604020202020204" pitchFamily="34" charset="0"/>
                <a:cs typeface="Arial" panose="020B0604020202020204" pitchFamily="34" charset="0"/>
              </a:rPr>
              <a:t>10) Modelo de Contrato</a:t>
            </a:r>
          </a:p>
          <a:p>
            <a:pPr lvl="1" algn="just">
              <a:buClr>
                <a:srgbClr val="007700"/>
              </a:buClr>
            </a:pPr>
            <a:endParaRPr lang="es-E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2 CuadroTexto">
            <a:extLst>
              <a:ext uri="{FF2B5EF4-FFF2-40B4-BE49-F238E27FC236}">
                <a16:creationId xmlns:a16="http://schemas.microsoft.com/office/drawing/2014/main" id="{0F0103D3-2E9F-43E9-84F9-0F632B057E97}"/>
              </a:ext>
            </a:extLst>
          </p:cNvPr>
          <p:cNvSpPr txBox="1"/>
          <p:nvPr/>
        </p:nvSpPr>
        <p:spPr>
          <a:xfrm>
            <a:off x="578351" y="1"/>
            <a:ext cx="8674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Caracterización de proyectos externos</a:t>
            </a:r>
          </a:p>
        </p:txBody>
      </p:sp>
      <p:sp>
        <p:nvSpPr>
          <p:cNvPr id="10" name="2 CuadroTexto">
            <a:extLst>
              <a:ext uri="{FF2B5EF4-FFF2-40B4-BE49-F238E27FC236}">
                <a16:creationId xmlns:a16="http://schemas.microsoft.com/office/drawing/2014/main" id="{51485B39-4262-4CB6-B0B8-4E6DB10708FD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11" name="2 CuadroTexto">
            <a:extLst>
              <a:ext uri="{FF2B5EF4-FFF2-40B4-BE49-F238E27FC236}">
                <a16:creationId xmlns:a16="http://schemas.microsoft.com/office/drawing/2014/main" id="{50D6B6BC-A656-4AAF-8C25-C21927010272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12" name="2 CuadroTexto">
            <a:extLst>
              <a:ext uri="{FF2B5EF4-FFF2-40B4-BE49-F238E27FC236}">
                <a16:creationId xmlns:a16="http://schemas.microsoft.com/office/drawing/2014/main" id="{4C1E5F67-27CB-4CDF-925E-20B86AB3A1AD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13" name="2 CuadroTexto">
            <a:extLst>
              <a:ext uri="{FF2B5EF4-FFF2-40B4-BE49-F238E27FC236}">
                <a16:creationId xmlns:a16="http://schemas.microsoft.com/office/drawing/2014/main" id="{FF616B1F-819D-429E-9832-87B93457F2A0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14" name="2 CuadroTexto">
            <a:extLst>
              <a:ext uri="{FF2B5EF4-FFF2-40B4-BE49-F238E27FC236}">
                <a16:creationId xmlns:a16="http://schemas.microsoft.com/office/drawing/2014/main" id="{8C28AE04-234F-4651-8097-8ECB365FE0D7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15" name="2 CuadroTexto">
            <a:extLst>
              <a:ext uri="{FF2B5EF4-FFF2-40B4-BE49-F238E27FC236}">
                <a16:creationId xmlns:a16="http://schemas.microsoft.com/office/drawing/2014/main" id="{CB1C30FC-4A20-4DE3-A7B7-14E7C6927BF3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16" name="2 CuadroTexto">
            <a:extLst>
              <a:ext uri="{FF2B5EF4-FFF2-40B4-BE49-F238E27FC236}">
                <a16:creationId xmlns:a16="http://schemas.microsoft.com/office/drawing/2014/main" id="{A14D8E28-1657-4571-8A8F-13E19DD865DE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17" name="2 CuadroTexto">
            <a:extLst>
              <a:ext uri="{FF2B5EF4-FFF2-40B4-BE49-F238E27FC236}">
                <a16:creationId xmlns:a16="http://schemas.microsoft.com/office/drawing/2014/main" id="{5882CFDF-5E33-41F1-822E-75A8DE3D2A06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18" name="2 CuadroTexto">
            <a:extLst>
              <a:ext uri="{FF2B5EF4-FFF2-40B4-BE49-F238E27FC236}">
                <a16:creationId xmlns:a16="http://schemas.microsoft.com/office/drawing/2014/main" id="{373327BD-C9DC-4E57-9867-BA626923106B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19" name="2 CuadroTexto">
            <a:extLst>
              <a:ext uri="{FF2B5EF4-FFF2-40B4-BE49-F238E27FC236}">
                <a16:creationId xmlns:a16="http://schemas.microsoft.com/office/drawing/2014/main" id="{A58E52B0-97D0-4F74-8E11-5E522578C406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20" name="2 CuadroTexto">
            <a:extLst>
              <a:ext uri="{FF2B5EF4-FFF2-40B4-BE49-F238E27FC236}">
                <a16:creationId xmlns:a16="http://schemas.microsoft.com/office/drawing/2014/main" id="{502B6176-26D2-48B8-A2BA-CB2DF974B927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C311E41-AF41-49AC-AD89-1BFCB4FF4058}"/>
              </a:ext>
            </a:extLst>
          </p:cNvPr>
          <p:cNvSpPr/>
          <p:nvPr/>
        </p:nvSpPr>
        <p:spPr>
          <a:xfrm>
            <a:off x="-1000" y="-11321"/>
            <a:ext cx="9144000" cy="634388"/>
          </a:xfrm>
          <a:prstGeom prst="rect">
            <a:avLst/>
          </a:prstGeom>
          <a:gradFill flip="none" rotWithShape="1">
            <a:gsLst>
              <a:gs pos="100000">
                <a:srgbClr val="83A62A"/>
              </a:gs>
              <a:gs pos="0">
                <a:schemeClr val="tx1"/>
              </a:gs>
              <a:gs pos="9000">
                <a:schemeClr val="tx1"/>
              </a:gs>
              <a:gs pos="24000">
                <a:schemeClr val="accent3">
                  <a:lumMod val="50000"/>
                </a:schemeClr>
              </a:gs>
              <a:gs pos="61000">
                <a:srgbClr val="83A62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02738586-C5DC-4CDE-901E-BCDBDE1953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-11321"/>
            <a:ext cx="1691680" cy="689203"/>
          </a:xfrm>
          <a:prstGeom prst="rect">
            <a:avLst/>
          </a:prstGeom>
        </p:spPr>
      </p:pic>
      <p:sp>
        <p:nvSpPr>
          <p:cNvPr id="23" name="2 CuadroTexto">
            <a:extLst>
              <a:ext uri="{FF2B5EF4-FFF2-40B4-BE49-F238E27FC236}">
                <a16:creationId xmlns:a16="http://schemas.microsoft.com/office/drawing/2014/main" id="{0ABCA488-98EE-471C-B682-C988C55F7AC2}"/>
              </a:ext>
            </a:extLst>
          </p:cNvPr>
          <p:cNvSpPr txBox="1"/>
          <p:nvPr/>
        </p:nvSpPr>
        <p:spPr>
          <a:xfrm>
            <a:off x="480726" y="30632"/>
            <a:ext cx="6696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1.3.Caracterización de proyectos.</a:t>
            </a:r>
            <a:endParaRPr lang="es-E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Bocadillo: rectángulo 1">
            <a:extLst>
              <a:ext uri="{FF2B5EF4-FFF2-40B4-BE49-F238E27FC236}">
                <a16:creationId xmlns:a16="http://schemas.microsoft.com/office/drawing/2014/main" id="{6CED6108-BE20-CB32-2BBD-F10F3CF2906C}"/>
              </a:ext>
            </a:extLst>
          </p:cNvPr>
          <p:cNvSpPr/>
          <p:nvPr/>
        </p:nvSpPr>
        <p:spPr>
          <a:xfrm>
            <a:off x="6012160" y="2636912"/>
            <a:ext cx="2160240" cy="1260720"/>
          </a:xfrm>
          <a:prstGeom prst="wedgeRectCallout">
            <a:avLst>
              <a:gd name="adj1" fmla="val -77721"/>
              <a:gd name="adj2" fmla="val 2988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Leyes que aplican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Metodología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Reporting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Deliverables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79836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578351" y="1"/>
            <a:ext cx="8674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Caracterización de proyectos externos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581827" y="6492874"/>
            <a:ext cx="562173" cy="365125"/>
          </a:xfrm>
        </p:spPr>
        <p:txBody>
          <a:bodyPr/>
          <a:lstStyle/>
          <a:p>
            <a:fld id="{DAD8BA2F-E335-4939-99DC-A7E50E548284}" type="slidenum">
              <a:rPr lang="en-US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34 CuadroTexto"/>
          <p:cNvSpPr txBox="1"/>
          <p:nvPr/>
        </p:nvSpPr>
        <p:spPr>
          <a:xfrm>
            <a:off x="3779912" y="620688"/>
            <a:ext cx="1704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u="sng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oferta</a:t>
            </a:r>
          </a:p>
        </p:txBody>
      </p:sp>
      <p:sp>
        <p:nvSpPr>
          <p:cNvPr id="10" name="CuadroTexto 2"/>
          <p:cNvSpPr txBox="1"/>
          <p:nvPr/>
        </p:nvSpPr>
        <p:spPr>
          <a:xfrm>
            <a:off x="1544662" y="1124744"/>
            <a:ext cx="5835650" cy="563231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s-ES_tradnl" sz="16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FASE 1: ANÁLISIS Y ELABORACIÓN DE LA OFERTA</a:t>
            </a:r>
            <a:endParaRPr lang="es-ES" sz="16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Clr>
                <a:srgbClr val="008000"/>
              </a:buClr>
              <a:buFont typeface="Wingdings" charset="2"/>
              <a:buChar char=""/>
            </a:pPr>
            <a:r>
              <a:rPr lang="es-ES_tradnl" sz="1300" dirty="0">
                <a:latin typeface="Arial" panose="020B0604020202020204" pitchFamily="34" charset="0"/>
                <a:cs typeface="Arial" panose="020B0604020202020204" pitchFamily="34" charset="0"/>
              </a:rPr>
              <a:t>La recepción de la oferta</a:t>
            </a:r>
            <a:endParaRPr lang="es-E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Clr>
                <a:srgbClr val="008000"/>
              </a:buClr>
              <a:buFont typeface="Wingdings" charset="2"/>
              <a:buChar char=""/>
            </a:pPr>
            <a:r>
              <a:rPr lang="es-ES_tradnl" sz="1300" dirty="0">
                <a:latin typeface="Arial" panose="020B0604020202020204" pitchFamily="34" charset="0"/>
                <a:cs typeface="Arial" panose="020B0604020202020204" pitchFamily="34" charset="0"/>
              </a:rPr>
              <a:t>Estudio detenido del pliego de condiciones tanto en sus aspectos técnicos, comerciales, financieros y legales.</a:t>
            </a:r>
            <a:endParaRPr lang="es-E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Clr>
                <a:srgbClr val="008000"/>
              </a:buClr>
              <a:buFont typeface="Wingdings" charset="2"/>
              <a:buChar char=""/>
            </a:pPr>
            <a:r>
              <a:rPr lang="es-ES_tradnl" sz="1300" dirty="0">
                <a:latin typeface="Arial" panose="020B0604020202020204" pitchFamily="34" charset="0"/>
                <a:cs typeface="Arial" panose="020B0604020202020204" pitchFamily="34" charset="0"/>
              </a:rPr>
              <a:t>Análisis de soluciones técnicas. </a:t>
            </a:r>
            <a:endParaRPr lang="es-E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Clr>
                <a:srgbClr val="008000"/>
              </a:buClr>
              <a:buFont typeface="Wingdings" charset="2"/>
              <a:buChar char=""/>
            </a:pPr>
            <a:r>
              <a:rPr lang="es-ES_tradnl" sz="1300" dirty="0">
                <a:latin typeface="Arial" panose="020B0604020202020204" pitchFamily="34" charset="0"/>
                <a:cs typeface="Arial" panose="020B0604020202020204" pitchFamily="34" charset="0"/>
              </a:rPr>
              <a:t>Negociación técnica  con el cliente. Decisión de la propuesta técnica.</a:t>
            </a:r>
            <a:endParaRPr lang="es-E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Clr>
                <a:srgbClr val="008000"/>
              </a:buClr>
              <a:buFont typeface="Wingdings" charset="2"/>
              <a:buChar char=""/>
            </a:pPr>
            <a:r>
              <a:rPr lang="es-ES_tradnl" sz="1300" dirty="0">
                <a:latin typeface="Arial" panose="020B0604020202020204" pitchFamily="34" charset="0"/>
                <a:cs typeface="Arial" panose="020B0604020202020204" pitchFamily="34" charset="0"/>
              </a:rPr>
              <a:t>Análisis de costos del suministro. </a:t>
            </a:r>
            <a:endParaRPr lang="es-E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Clr>
                <a:srgbClr val="008000"/>
              </a:buClr>
              <a:buFont typeface="Wingdings" charset="2"/>
              <a:buChar char=""/>
            </a:pPr>
            <a:r>
              <a:rPr lang="es-ES_tradnl" sz="1300" dirty="0">
                <a:latin typeface="Arial" panose="020B0604020202020204" pitchFamily="34" charset="0"/>
                <a:cs typeface="Arial" panose="020B0604020202020204" pitchFamily="34" charset="0"/>
              </a:rPr>
              <a:t>Precios de instalación.</a:t>
            </a:r>
            <a:endParaRPr lang="es-E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Clr>
                <a:srgbClr val="008000"/>
              </a:buClr>
              <a:buFont typeface="Wingdings" charset="2"/>
              <a:buChar char=""/>
            </a:pPr>
            <a:r>
              <a:rPr lang="es-ES_tradnl" sz="1300" dirty="0">
                <a:latin typeface="Arial" panose="020B0604020202020204" pitchFamily="34" charset="0"/>
                <a:cs typeface="Arial" panose="020B0604020202020204" pitchFamily="34" charset="0"/>
              </a:rPr>
              <a:t>Precios de  asistencia técnica.</a:t>
            </a:r>
            <a:endParaRPr lang="es-E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Clr>
                <a:srgbClr val="008000"/>
              </a:buClr>
              <a:buFont typeface="Wingdings" charset="2"/>
              <a:buChar char=""/>
            </a:pPr>
            <a:r>
              <a:rPr lang="es-ES_tradnl" sz="1300" dirty="0">
                <a:latin typeface="Arial" panose="020B0604020202020204" pitchFamily="34" charset="0"/>
                <a:cs typeface="Arial" panose="020B0604020202020204" pitchFamily="34" charset="0"/>
              </a:rPr>
              <a:t>Garantías.</a:t>
            </a:r>
            <a:endParaRPr lang="es-E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Clr>
                <a:srgbClr val="008000"/>
              </a:buClr>
              <a:buFont typeface="Wingdings" charset="2"/>
              <a:buChar char=""/>
            </a:pPr>
            <a:r>
              <a:rPr lang="es-ES_tradnl" sz="1300" dirty="0">
                <a:latin typeface="Arial" panose="020B0604020202020204" pitchFamily="34" charset="0"/>
                <a:cs typeface="Arial" panose="020B0604020202020204" pitchFamily="34" charset="0"/>
              </a:rPr>
              <a:t>Penalizaciones.</a:t>
            </a:r>
            <a:endParaRPr lang="es-ES_tradnl" sz="1300" b="1" dirty="0">
              <a:solidFill>
                <a:srgbClr val="9537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_tradnl" sz="1600" b="1" dirty="0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FASE 2: PRESENTACIÓN  DE LA OFERTA</a:t>
            </a:r>
            <a:endParaRPr lang="es-ES" sz="1600" b="1" dirty="0">
              <a:solidFill>
                <a:srgbClr val="9537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Clr>
                <a:srgbClr val="008000"/>
              </a:buClr>
              <a:buFont typeface="Wingdings" charset="2"/>
              <a:buChar char=""/>
            </a:pPr>
            <a:r>
              <a:rPr lang="es-ES_tradnl" sz="1300" dirty="0">
                <a:latin typeface="Arial" panose="020B0604020202020204" pitchFamily="34" charset="0"/>
                <a:cs typeface="Arial" panose="020B0604020202020204" pitchFamily="34" charset="0"/>
              </a:rPr>
              <a:t>Carta de presentación de la oferta.</a:t>
            </a:r>
            <a:endParaRPr lang="es-E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Clr>
                <a:srgbClr val="008000"/>
              </a:buClr>
              <a:buFont typeface="Wingdings" charset="2"/>
              <a:buChar char=""/>
            </a:pPr>
            <a:r>
              <a:rPr lang="es-ES_tradnl" sz="1300" dirty="0">
                <a:latin typeface="Arial" panose="020B0604020202020204" pitchFamily="34" charset="0"/>
                <a:cs typeface="Arial" panose="020B0604020202020204" pitchFamily="34" charset="0"/>
              </a:rPr>
              <a:t>Resumen ejecutivo.</a:t>
            </a:r>
            <a:endParaRPr lang="es-E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Clr>
                <a:srgbClr val="008000"/>
              </a:buClr>
              <a:buFont typeface="Wingdings" charset="2"/>
              <a:buChar char=""/>
            </a:pPr>
            <a:r>
              <a:rPr lang="es-ES_tradnl" sz="1300" dirty="0">
                <a:latin typeface="Arial" panose="020B0604020202020204" pitchFamily="34" charset="0"/>
                <a:cs typeface="Arial" panose="020B0604020202020204" pitchFamily="34" charset="0"/>
              </a:rPr>
              <a:t>Tabla de cumplimiento de las condiciones del pliego.</a:t>
            </a:r>
            <a:endParaRPr lang="es-E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Clr>
                <a:srgbClr val="008000"/>
              </a:buClr>
              <a:buFont typeface="Wingdings" charset="2"/>
              <a:buChar char=""/>
            </a:pPr>
            <a:r>
              <a:rPr lang="es-ES_tradnl" sz="1300" dirty="0">
                <a:latin typeface="Arial" panose="020B0604020202020204" pitchFamily="34" charset="0"/>
                <a:cs typeface="Arial" panose="020B0604020202020204" pitchFamily="34" charset="0"/>
              </a:rPr>
              <a:t>Informe acerca del suministrador.</a:t>
            </a:r>
            <a:endParaRPr lang="es-E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Clr>
                <a:srgbClr val="008000"/>
              </a:buClr>
              <a:buFont typeface="Wingdings" charset="2"/>
              <a:buChar char=""/>
            </a:pPr>
            <a:r>
              <a:rPr lang="es-ES_tradnl" sz="1300" dirty="0">
                <a:latin typeface="Arial" panose="020B0604020202020204" pitchFamily="34" charset="0"/>
                <a:cs typeface="Arial" panose="020B0604020202020204" pitchFamily="34" charset="0"/>
              </a:rPr>
              <a:t>Capacidades de suministro.</a:t>
            </a:r>
            <a:endParaRPr lang="es-E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Clr>
                <a:srgbClr val="008000"/>
              </a:buClr>
              <a:buFont typeface="Wingdings" charset="2"/>
              <a:buChar char=""/>
            </a:pPr>
            <a:r>
              <a:rPr lang="es-ES_tradnl" sz="1300" dirty="0">
                <a:latin typeface="Arial" panose="020B0604020202020204" pitchFamily="34" charset="0"/>
                <a:cs typeface="Arial" panose="020B0604020202020204" pitchFamily="34" charset="0"/>
              </a:rPr>
              <a:t>Matriz de responsabilidades.</a:t>
            </a:r>
            <a:endParaRPr lang="es-E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Clr>
                <a:srgbClr val="008000"/>
              </a:buClr>
              <a:buFont typeface="Wingdings" charset="2"/>
              <a:buChar char=""/>
            </a:pPr>
            <a:r>
              <a:rPr lang="es-ES_tradnl" sz="1300" dirty="0">
                <a:latin typeface="Arial" panose="020B0604020202020204" pitchFamily="34" charset="0"/>
                <a:cs typeface="Arial" panose="020B0604020202020204" pitchFamily="34" charset="0"/>
              </a:rPr>
              <a:t>Servicios de soporte postventa.</a:t>
            </a:r>
            <a:endParaRPr lang="es-E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Clr>
                <a:srgbClr val="008000"/>
              </a:buClr>
              <a:buFont typeface="Wingdings" charset="2"/>
              <a:buChar char=""/>
            </a:pPr>
            <a:r>
              <a:rPr lang="es-ES_tradnl" sz="1300" dirty="0">
                <a:latin typeface="Arial" panose="020B0604020202020204" pitchFamily="34" charset="0"/>
                <a:cs typeface="Arial" panose="020B0604020202020204" pitchFamily="34" charset="0"/>
              </a:rPr>
              <a:t>Servicios de formación.</a:t>
            </a:r>
            <a:endParaRPr lang="es-E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Clr>
                <a:srgbClr val="008000"/>
              </a:buClr>
              <a:buFont typeface="Wingdings" charset="2"/>
              <a:buChar char=""/>
            </a:pPr>
            <a:r>
              <a:rPr lang="es-ES_tradnl" sz="1300" dirty="0">
                <a:latin typeface="Arial" panose="020B0604020202020204" pitchFamily="34" charset="0"/>
                <a:cs typeface="Arial" panose="020B0604020202020204" pitchFamily="34" charset="0"/>
              </a:rPr>
              <a:t>Descripción técnica de la solución propuesta</a:t>
            </a:r>
            <a:endParaRPr lang="es-E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Clr>
                <a:srgbClr val="008000"/>
              </a:buClr>
              <a:buFont typeface="Wingdings" charset="2"/>
              <a:buChar char=""/>
            </a:pPr>
            <a:r>
              <a:rPr lang="es-ES_tradnl" sz="1300" dirty="0">
                <a:latin typeface="Arial" panose="020B0604020202020204" pitchFamily="34" charset="0"/>
                <a:cs typeface="Arial" panose="020B0604020202020204" pitchFamily="34" charset="0"/>
              </a:rPr>
              <a:t>Precios del suministro: Diferentes tipos de precios.</a:t>
            </a:r>
            <a:endParaRPr lang="es-E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Clr>
                <a:srgbClr val="008000"/>
              </a:buClr>
              <a:buFont typeface="Wingdings" charset="2"/>
              <a:buChar char=""/>
            </a:pPr>
            <a:r>
              <a:rPr lang="es-ES_tradnl" sz="1300" dirty="0">
                <a:latin typeface="Arial" panose="020B0604020202020204" pitchFamily="34" charset="0"/>
                <a:cs typeface="Arial" panose="020B0604020202020204" pitchFamily="34" charset="0"/>
              </a:rPr>
              <a:t>Contrato.</a:t>
            </a:r>
            <a:endParaRPr lang="es-E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_tradnl" sz="1600" b="1" dirty="0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FASE 3: NEGOCIACIÓN DE LA OFERTA</a:t>
            </a:r>
            <a:endParaRPr lang="es-ES" sz="1600" dirty="0">
              <a:solidFill>
                <a:srgbClr val="9537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Clr>
                <a:srgbClr val="008000"/>
              </a:buClr>
              <a:buFont typeface="Wingdings" charset="2"/>
              <a:buChar char=""/>
            </a:pPr>
            <a:r>
              <a:rPr lang="es-ES_tradnl" sz="1300" dirty="0">
                <a:latin typeface="Arial" panose="020B0604020202020204" pitchFamily="34" charset="0"/>
                <a:cs typeface="Arial" panose="020B0604020202020204" pitchFamily="34" charset="0"/>
              </a:rPr>
              <a:t>Precio objetivo.</a:t>
            </a:r>
            <a:endParaRPr lang="es-E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Clr>
                <a:srgbClr val="008000"/>
              </a:buClr>
              <a:buFont typeface="Wingdings" charset="2"/>
              <a:buChar char=""/>
            </a:pPr>
            <a:r>
              <a:rPr lang="es-ES_tradnl" sz="1300" dirty="0">
                <a:latin typeface="Arial" panose="020B0604020202020204" pitchFamily="34" charset="0"/>
                <a:cs typeface="Arial" panose="020B0604020202020204" pitchFamily="34" charset="0"/>
              </a:rPr>
              <a:t>Negociación.</a:t>
            </a:r>
            <a:endParaRPr lang="es-E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Clr>
                <a:srgbClr val="008000"/>
              </a:buClr>
              <a:buFont typeface="Wingdings" charset="2"/>
              <a:buChar char=""/>
            </a:pPr>
            <a:r>
              <a:rPr lang="es-ES_tradnl" sz="1300" dirty="0">
                <a:latin typeface="Arial" panose="020B0604020202020204" pitchFamily="34" charset="0"/>
                <a:cs typeface="Arial" panose="020B0604020202020204" pitchFamily="34" charset="0"/>
              </a:rPr>
              <a:t>Subasta.</a:t>
            </a:r>
            <a:endParaRPr lang="es-E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2 CuadroTexto">
            <a:extLst>
              <a:ext uri="{FF2B5EF4-FFF2-40B4-BE49-F238E27FC236}">
                <a16:creationId xmlns:a16="http://schemas.microsoft.com/office/drawing/2014/main" id="{C64A0C11-CB25-4A18-B8A8-20CE3D31C7EF}"/>
              </a:ext>
            </a:extLst>
          </p:cNvPr>
          <p:cNvSpPr txBox="1"/>
          <p:nvPr/>
        </p:nvSpPr>
        <p:spPr>
          <a:xfrm>
            <a:off x="578351" y="1"/>
            <a:ext cx="8674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Caracterización de proyectos externos</a:t>
            </a:r>
          </a:p>
        </p:txBody>
      </p:sp>
      <p:sp>
        <p:nvSpPr>
          <p:cNvPr id="9" name="2 CuadroTexto">
            <a:extLst>
              <a:ext uri="{FF2B5EF4-FFF2-40B4-BE49-F238E27FC236}">
                <a16:creationId xmlns:a16="http://schemas.microsoft.com/office/drawing/2014/main" id="{9C989F45-034F-4083-BB0C-3CC67E6B14D4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11" name="2 CuadroTexto">
            <a:extLst>
              <a:ext uri="{FF2B5EF4-FFF2-40B4-BE49-F238E27FC236}">
                <a16:creationId xmlns:a16="http://schemas.microsoft.com/office/drawing/2014/main" id="{60F050DF-4DFE-41CA-8C94-347287EEBA39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12" name="2 CuadroTexto">
            <a:extLst>
              <a:ext uri="{FF2B5EF4-FFF2-40B4-BE49-F238E27FC236}">
                <a16:creationId xmlns:a16="http://schemas.microsoft.com/office/drawing/2014/main" id="{8EE1B11A-7C1A-4D7F-9AC7-0A188D915DE0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13" name="2 CuadroTexto">
            <a:extLst>
              <a:ext uri="{FF2B5EF4-FFF2-40B4-BE49-F238E27FC236}">
                <a16:creationId xmlns:a16="http://schemas.microsoft.com/office/drawing/2014/main" id="{E3639480-61F8-4345-B0B1-3B6DEEA3F28D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14" name="2 CuadroTexto">
            <a:extLst>
              <a:ext uri="{FF2B5EF4-FFF2-40B4-BE49-F238E27FC236}">
                <a16:creationId xmlns:a16="http://schemas.microsoft.com/office/drawing/2014/main" id="{A933ED4F-08EB-49D2-AD85-FEC5FA15CEE5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15" name="2 CuadroTexto">
            <a:extLst>
              <a:ext uri="{FF2B5EF4-FFF2-40B4-BE49-F238E27FC236}">
                <a16:creationId xmlns:a16="http://schemas.microsoft.com/office/drawing/2014/main" id="{4201F440-B2BE-4C1A-B83D-5FF9F948A93F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16" name="2 CuadroTexto">
            <a:extLst>
              <a:ext uri="{FF2B5EF4-FFF2-40B4-BE49-F238E27FC236}">
                <a16:creationId xmlns:a16="http://schemas.microsoft.com/office/drawing/2014/main" id="{045FAE2E-346C-4702-B204-C07AA05C65BC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17" name="2 CuadroTexto">
            <a:extLst>
              <a:ext uri="{FF2B5EF4-FFF2-40B4-BE49-F238E27FC236}">
                <a16:creationId xmlns:a16="http://schemas.microsoft.com/office/drawing/2014/main" id="{1F3DEABB-0467-4DD8-A526-5AA9149D9EBF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18" name="2 CuadroTexto">
            <a:extLst>
              <a:ext uri="{FF2B5EF4-FFF2-40B4-BE49-F238E27FC236}">
                <a16:creationId xmlns:a16="http://schemas.microsoft.com/office/drawing/2014/main" id="{1B678847-9C70-442B-A2B8-C53AF2BB2EDE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19" name="2 CuadroTexto">
            <a:extLst>
              <a:ext uri="{FF2B5EF4-FFF2-40B4-BE49-F238E27FC236}">
                <a16:creationId xmlns:a16="http://schemas.microsoft.com/office/drawing/2014/main" id="{31ABFA39-2E83-4734-AD75-AFE668609BB7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20" name="2 CuadroTexto">
            <a:extLst>
              <a:ext uri="{FF2B5EF4-FFF2-40B4-BE49-F238E27FC236}">
                <a16:creationId xmlns:a16="http://schemas.microsoft.com/office/drawing/2014/main" id="{0E1B202C-728A-4B63-8FC9-BD3D7A341AE5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8CB0F521-9C17-4E9A-82DD-C18F290BC0A4}"/>
              </a:ext>
            </a:extLst>
          </p:cNvPr>
          <p:cNvSpPr/>
          <p:nvPr/>
        </p:nvSpPr>
        <p:spPr>
          <a:xfrm>
            <a:off x="-1000" y="-11321"/>
            <a:ext cx="9144000" cy="634388"/>
          </a:xfrm>
          <a:prstGeom prst="rect">
            <a:avLst/>
          </a:prstGeom>
          <a:gradFill flip="none" rotWithShape="1">
            <a:gsLst>
              <a:gs pos="100000">
                <a:srgbClr val="83A62A"/>
              </a:gs>
              <a:gs pos="0">
                <a:schemeClr val="tx1"/>
              </a:gs>
              <a:gs pos="9000">
                <a:schemeClr val="tx1"/>
              </a:gs>
              <a:gs pos="24000">
                <a:schemeClr val="accent3">
                  <a:lumMod val="50000"/>
                </a:schemeClr>
              </a:gs>
              <a:gs pos="61000">
                <a:srgbClr val="83A62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75425FD6-40F1-4BF4-8259-460DBBAC0B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-11321"/>
            <a:ext cx="1691680" cy="689203"/>
          </a:xfrm>
          <a:prstGeom prst="rect">
            <a:avLst/>
          </a:prstGeom>
        </p:spPr>
      </p:pic>
      <p:sp>
        <p:nvSpPr>
          <p:cNvPr id="23" name="2 CuadroTexto">
            <a:extLst>
              <a:ext uri="{FF2B5EF4-FFF2-40B4-BE49-F238E27FC236}">
                <a16:creationId xmlns:a16="http://schemas.microsoft.com/office/drawing/2014/main" id="{5FD24708-303F-493C-95F6-C14F0BA9AFCF}"/>
              </a:ext>
            </a:extLst>
          </p:cNvPr>
          <p:cNvSpPr txBox="1"/>
          <p:nvPr/>
        </p:nvSpPr>
        <p:spPr>
          <a:xfrm>
            <a:off x="480726" y="30632"/>
            <a:ext cx="6696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1.3.Caracterización de proyectos.</a:t>
            </a:r>
            <a:endParaRPr lang="es-E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970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ube 1">
            <a:extLst>
              <a:ext uri="{FF2B5EF4-FFF2-40B4-BE49-F238E27FC236}">
                <a16:creationId xmlns:a16="http://schemas.microsoft.com/office/drawing/2014/main" id="{EC9C6CA1-A62F-20F2-8F84-D7A1BC1B7803}"/>
              </a:ext>
            </a:extLst>
          </p:cNvPr>
          <p:cNvSpPr/>
          <p:nvPr/>
        </p:nvSpPr>
        <p:spPr>
          <a:xfrm>
            <a:off x="31251" y="3244354"/>
            <a:ext cx="4635999" cy="2037896"/>
          </a:xfrm>
          <a:prstGeom prst="cloud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/>
              <a:t>El pliego de condiciones dispone de cierta flexibilidad: ciertos requerimientos pueden no cumplirse en favor de un mejor presupuesto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578351" y="1"/>
            <a:ext cx="8674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Caracterización de proyectos externos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574464" y="6492874"/>
            <a:ext cx="562173" cy="365125"/>
          </a:xfrm>
        </p:spPr>
        <p:txBody>
          <a:bodyPr/>
          <a:lstStyle/>
          <a:p>
            <a:fld id="{DAD8BA2F-E335-4939-99DC-A7E50E548284}" type="slidenum">
              <a:rPr lang="en-US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</a:t>
            </a:fld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34 CuadroTexto"/>
          <p:cNvSpPr txBox="1"/>
          <p:nvPr/>
        </p:nvSpPr>
        <p:spPr>
          <a:xfrm>
            <a:off x="3779912" y="620688"/>
            <a:ext cx="1704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u="sng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oferta</a:t>
            </a:r>
          </a:p>
        </p:txBody>
      </p:sp>
      <p:pic>
        <p:nvPicPr>
          <p:cNvPr id="8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90" y="1859498"/>
            <a:ext cx="4216744" cy="1266795"/>
          </a:xfrm>
          <a:prstGeom prst="rect">
            <a:avLst/>
          </a:prstGeom>
        </p:spPr>
      </p:pic>
      <p:pic>
        <p:nvPicPr>
          <p:cNvPr id="9" name="Imagen 2"/>
          <p:cNvPicPr>
            <a:picLocks noChangeAspect="1"/>
          </p:cNvPicPr>
          <p:nvPr/>
        </p:nvPicPr>
        <p:blipFill rotWithShape="1">
          <a:blip r:embed="rId4"/>
          <a:srcRect l="1401" t="5994" r="788" b="4448"/>
          <a:stretch/>
        </p:blipFill>
        <p:spPr>
          <a:xfrm>
            <a:off x="480726" y="5518372"/>
            <a:ext cx="3604367" cy="974502"/>
          </a:xfrm>
          <a:prstGeom prst="rect">
            <a:avLst/>
          </a:prstGeom>
        </p:spPr>
      </p:pic>
      <p:pic>
        <p:nvPicPr>
          <p:cNvPr id="11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250" y="4431372"/>
            <a:ext cx="4248150" cy="1661924"/>
          </a:xfrm>
          <a:prstGeom prst="rect">
            <a:avLst/>
          </a:prstGeom>
        </p:spPr>
      </p:pic>
      <p:pic>
        <p:nvPicPr>
          <p:cNvPr id="12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0567" y="1556792"/>
            <a:ext cx="3794833" cy="2182968"/>
          </a:xfrm>
          <a:prstGeom prst="rect">
            <a:avLst/>
          </a:prstGeom>
        </p:spPr>
      </p:pic>
      <p:sp>
        <p:nvSpPr>
          <p:cNvPr id="4" name="3 Rectángulo"/>
          <p:cNvSpPr/>
          <p:nvPr/>
        </p:nvSpPr>
        <p:spPr>
          <a:xfrm>
            <a:off x="1324936" y="5282250"/>
            <a:ext cx="23118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buClr>
                <a:srgbClr val="007700"/>
              </a:buClr>
            </a:pPr>
            <a:r>
              <a:rPr lang="es-ES" sz="1400" b="1" i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Capacidad de suministro</a:t>
            </a:r>
            <a:endParaRPr lang="es-ES" sz="14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5878313" y="1143908"/>
            <a:ext cx="2579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buClr>
                <a:srgbClr val="007700"/>
              </a:buClr>
            </a:pPr>
            <a:r>
              <a:rPr lang="es-ES" sz="1400" b="1" i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Matriz de responsabilidades</a:t>
            </a:r>
            <a:endParaRPr lang="es-ES" sz="14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1121830" y="1177007"/>
            <a:ext cx="36118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buClr>
                <a:srgbClr val="007700"/>
              </a:buClr>
            </a:pPr>
            <a:r>
              <a:rPr lang="es-ES" sz="1400" b="1" i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Cumplimiento del pliego de condiciones</a:t>
            </a:r>
            <a:endParaRPr lang="es-ES" sz="14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14 Rectángulo"/>
          <p:cNvSpPr/>
          <p:nvPr/>
        </p:nvSpPr>
        <p:spPr>
          <a:xfrm>
            <a:off x="5329665" y="4036351"/>
            <a:ext cx="32447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buClr>
                <a:srgbClr val="007700"/>
              </a:buClr>
            </a:pPr>
            <a:r>
              <a:rPr lang="es-ES" sz="1400" b="1" i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Descripción técnica de la propuesta</a:t>
            </a:r>
            <a:endParaRPr lang="es-ES" sz="14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2 CuadroTexto">
            <a:extLst>
              <a:ext uri="{FF2B5EF4-FFF2-40B4-BE49-F238E27FC236}">
                <a16:creationId xmlns:a16="http://schemas.microsoft.com/office/drawing/2014/main" id="{E05C5E85-79E6-4DAB-A782-569571F81A9F}"/>
              </a:ext>
            </a:extLst>
          </p:cNvPr>
          <p:cNvSpPr txBox="1"/>
          <p:nvPr/>
        </p:nvSpPr>
        <p:spPr>
          <a:xfrm>
            <a:off x="578351" y="1"/>
            <a:ext cx="8674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Caracterización de proyectos externos</a:t>
            </a:r>
          </a:p>
        </p:txBody>
      </p:sp>
      <p:sp>
        <p:nvSpPr>
          <p:cNvPr id="17" name="2 CuadroTexto">
            <a:extLst>
              <a:ext uri="{FF2B5EF4-FFF2-40B4-BE49-F238E27FC236}">
                <a16:creationId xmlns:a16="http://schemas.microsoft.com/office/drawing/2014/main" id="{446A2653-06A6-44DA-B6BF-B7688D6E7C8C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18" name="2 CuadroTexto">
            <a:extLst>
              <a:ext uri="{FF2B5EF4-FFF2-40B4-BE49-F238E27FC236}">
                <a16:creationId xmlns:a16="http://schemas.microsoft.com/office/drawing/2014/main" id="{86A3EFC0-EEF6-4DCD-B72C-0AF428EB1FCC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19" name="2 CuadroTexto">
            <a:extLst>
              <a:ext uri="{FF2B5EF4-FFF2-40B4-BE49-F238E27FC236}">
                <a16:creationId xmlns:a16="http://schemas.microsoft.com/office/drawing/2014/main" id="{41FA8E88-8D72-4BBA-8E94-7ECB4DEA2BF7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20" name="2 CuadroTexto">
            <a:extLst>
              <a:ext uri="{FF2B5EF4-FFF2-40B4-BE49-F238E27FC236}">
                <a16:creationId xmlns:a16="http://schemas.microsoft.com/office/drawing/2014/main" id="{A9B654C6-A3A3-40A6-9F8B-B03969EB50E7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21" name="2 CuadroTexto">
            <a:extLst>
              <a:ext uri="{FF2B5EF4-FFF2-40B4-BE49-F238E27FC236}">
                <a16:creationId xmlns:a16="http://schemas.microsoft.com/office/drawing/2014/main" id="{7782D477-B5CA-4E71-B7EB-B13B59797CA2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22" name="2 CuadroTexto">
            <a:extLst>
              <a:ext uri="{FF2B5EF4-FFF2-40B4-BE49-F238E27FC236}">
                <a16:creationId xmlns:a16="http://schemas.microsoft.com/office/drawing/2014/main" id="{98B111BD-7FBC-4FE8-9D28-3CB35D716AC7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23" name="2 CuadroTexto">
            <a:extLst>
              <a:ext uri="{FF2B5EF4-FFF2-40B4-BE49-F238E27FC236}">
                <a16:creationId xmlns:a16="http://schemas.microsoft.com/office/drawing/2014/main" id="{EB6597A9-8859-4451-8ED4-7EB88F769448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24" name="2 CuadroTexto">
            <a:extLst>
              <a:ext uri="{FF2B5EF4-FFF2-40B4-BE49-F238E27FC236}">
                <a16:creationId xmlns:a16="http://schemas.microsoft.com/office/drawing/2014/main" id="{F249A15E-24E6-43D8-BE46-B4BDFECA3802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25" name="2 CuadroTexto">
            <a:extLst>
              <a:ext uri="{FF2B5EF4-FFF2-40B4-BE49-F238E27FC236}">
                <a16:creationId xmlns:a16="http://schemas.microsoft.com/office/drawing/2014/main" id="{610CEA11-376A-49ED-BA5C-73F7BD4A39BB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26" name="2 CuadroTexto">
            <a:extLst>
              <a:ext uri="{FF2B5EF4-FFF2-40B4-BE49-F238E27FC236}">
                <a16:creationId xmlns:a16="http://schemas.microsoft.com/office/drawing/2014/main" id="{DAA7C2A7-AB81-44D6-82FF-E43DBBEDB393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27" name="2 CuadroTexto">
            <a:extLst>
              <a:ext uri="{FF2B5EF4-FFF2-40B4-BE49-F238E27FC236}">
                <a16:creationId xmlns:a16="http://schemas.microsoft.com/office/drawing/2014/main" id="{AB9884A8-C59D-4468-9229-E4CB12D48C0A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AD38528-31D1-409D-985D-4E3536ED5ECC}"/>
              </a:ext>
            </a:extLst>
          </p:cNvPr>
          <p:cNvSpPr/>
          <p:nvPr/>
        </p:nvSpPr>
        <p:spPr>
          <a:xfrm>
            <a:off x="-1000" y="-11321"/>
            <a:ext cx="9144000" cy="634388"/>
          </a:xfrm>
          <a:prstGeom prst="rect">
            <a:avLst/>
          </a:prstGeom>
          <a:gradFill flip="none" rotWithShape="1">
            <a:gsLst>
              <a:gs pos="100000">
                <a:srgbClr val="83A62A"/>
              </a:gs>
              <a:gs pos="0">
                <a:schemeClr val="tx1"/>
              </a:gs>
              <a:gs pos="9000">
                <a:schemeClr val="tx1"/>
              </a:gs>
              <a:gs pos="24000">
                <a:schemeClr val="accent3">
                  <a:lumMod val="50000"/>
                </a:schemeClr>
              </a:gs>
              <a:gs pos="61000">
                <a:srgbClr val="83A62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2620B324-A3F9-4411-B0CB-77E805E65B0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-11321"/>
            <a:ext cx="1691680" cy="689203"/>
          </a:xfrm>
          <a:prstGeom prst="rect">
            <a:avLst/>
          </a:prstGeom>
        </p:spPr>
      </p:pic>
      <p:sp>
        <p:nvSpPr>
          <p:cNvPr id="30" name="2 CuadroTexto">
            <a:extLst>
              <a:ext uri="{FF2B5EF4-FFF2-40B4-BE49-F238E27FC236}">
                <a16:creationId xmlns:a16="http://schemas.microsoft.com/office/drawing/2014/main" id="{E545C672-15DA-441B-93AD-19C0F7557055}"/>
              </a:ext>
            </a:extLst>
          </p:cNvPr>
          <p:cNvSpPr txBox="1"/>
          <p:nvPr/>
        </p:nvSpPr>
        <p:spPr>
          <a:xfrm>
            <a:off x="480726" y="30632"/>
            <a:ext cx="6696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1.3.Caracterización de proyectos.</a:t>
            </a:r>
            <a:endParaRPr lang="es-E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261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1115616" y="5013176"/>
            <a:ext cx="2664296" cy="10801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2 CuadroTexto"/>
          <p:cNvSpPr txBox="1"/>
          <p:nvPr/>
        </p:nvSpPr>
        <p:spPr>
          <a:xfrm>
            <a:off x="578351" y="1"/>
            <a:ext cx="8674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Caracterización de proyectos externos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581827" y="6470098"/>
            <a:ext cx="562173" cy="365125"/>
          </a:xfrm>
        </p:spPr>
        <p:txBody>
          <a:bodyPr/>
          <a:lstStyle/>
          <a:p>
            <a:fld id="{DAD8BA2F-E335-4939-99DC-A7E50E548284}" type="slidenum">
              <a:rPr lang="en-US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</a:t>
            </a:fld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34 CuadroTexto"/>
          <p:cNvSpPr txBox="1"/>
          <p:nvPr/>
        </p:nvSpPr>
        <p:spPr>
          <a:xfrm>
            <a:off x="1553999" y="663511"/>
            <a:ext cx="6359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u="sng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Documentación: norma </a:t>
            </a:r>
            <a:r>
              <a:rPr lang="es-ES" sz="2800" b="1" u="sng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UNE157.001</a:t>
            </a:r>
            <a:endParaRPr lang="es-ES" sz="2800" b="1" u="sng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CuadroTexto 5"/>
          <p:cNvSpPr txBox="1"/>
          <p:nvPr/>
        </p:nvSpPr>
        <p:spPr>
          <a:xfrm>
            <a:off x="683568" y="1242040"/>
            <a:ext cx="79928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 de la Norma UNE 157.001 </a:t>
            </a: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Tiene por objeto 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establecer las consideraciones generales que permitan precisar las características que deben satisfacer los proyectos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de productos, obras y edificios, instalaciones, servicios o software para que sean conformes al fin al que están destinados. </a:t>
            </a:r>
          </a:p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No es objeto de la norma determinar los métodos y procesos específicos de elaboración del proyecto ni la materialización del objetivo del mismo </a:t>
            </a:r>
          </a:p>
          <a:p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sz="1600" b="1" dirty="0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Criterios generales de la Norma</a:t>
            </a:r>
            <a:endParaRPr lang="es-ES" sz="1600" dirty="0">
              <a:solidFill>
                <a:srgbClr val="9537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Clr>
                <a:srgbClr val="008000"/>
              </a:buClr>
              <a:buFont typeface="Wingdings" charset="2"/>
              <a:buChar char=""/>
            </a:pP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Todo proyecto debe tener un 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titulo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que ha de 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expresar de forma clara e inequívoca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el producto, obra, instalación, servicio o software objeto del mismo. </a:t>
            </a:r>
          </a:p>
          <a:p>
            <a:pPr marL="285750" lvl="0" indent="-285750" algn="just">
              <a:buClr>
                <a:srgbClr val="008000"/>
              </a:buClr>
              <a:buFont typeface="Wingdings" charset="2"/>
              <a:buChar char=""/>
            </a:pP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El proyecto deberá estar redactado de forma que pueda ser interpretado correctamente por personas distintas de sus autores. </a:t>
            </a:r>
          </a:p>
          <a:p>
            <a:pPr marL="285750" lvl="0" indent="-285750" algn="just">
              <a:buClr>
                <a:srgbClr val="008000"/>
              </a:buClr>
              <a:buFont typeface="Wingdings" charset="2"/>
              <a:buChar char=""/>
            </a:pP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Se requerirá un lenguaje claro, preciso, libre de vaguedades y términos ambiguos, coherente con la terminología empleada y con una mínima calidad literaria. </a:t>
            </a:r>
          </a:p>
          <a:p>
            <a:pPr marL="285750" lvl="0" indent="-285750" algn="just">
              <a:buClr>
                <a:srgbClr val="008000"/>
              </a:buClr>
              <a:buFont typeface="Wingdings" charset="2"/>
              <a:buChar char=""/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just">
              <a:buClr>
                <a:srgbClr val="008000"/>
              </a:buClr>
              <a:buFont typeface="Wingdings" charset="2"/>
              <a:buChar char=""/>
            </a:pPr>
            <a:r>
              <a:rPr lang="es-ES" sz="1600" b="1" dirty="0">
                <a:solidFill>
                  <a:srgbClr val="9537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Documentos generales (UNE157.001)</a:t>
            </a:r>
          </a:p>
          <a:p>
            <a:pPr marL="742950" lvl="1" indent="-285750" algn="just">
              <a:buClr>
                <a:srgbClr val="008000"/>
              </a:buClr>
              <a:buFont typeface="Wingdings" charset="2"/>
              <a:buChar char=""/>
            </a:pP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Índice General </a:t>
            </a:r>
          </a:p>
          <a:p>
            <a:pPr marL="742950" lvl="1" indent="-285750" algn="just">
              <a:buClr>
                <a:srgbClr val="008000"/>
              </a:buClr>
              <a:buFont typeface="Wingdings" charset="2"/>
              <a:buChar char=""/>
            </a:pP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Memoria </a:t>
            </a:r>
          </a:p>
          <a:p>
            <a:pPr marL="742950" lvl="1" indent="-285750" algn="just">
              <a:buClr>
                <a:srgbClr val="008000"/>
              </a:buClr>
              <a:buFont typeface="Wingdings" charset="2"/>
              <a:buChar char=""/>
            </a:pP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Planos </a:t>
            </a:r>
          </a:p>
          <a:p>
            <a:pPr marL="742950" lvl="1" indent="-285750" algn="just">
              <a:buClr>
                <a:srgbClr val="008000"/>
              </a:buClr>
              <a:buFont typeface="Wingdings" charset="2"/>
              <a:buChar char=""/>
            </a:pP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Pliego de Condiciones </a:t>
            </a:r>
          </a:p>
          <a:p>
            <a:pPr marL="742950" lvl="1" indent="-285750" algn="just">
              <a:buClr>
                <a:srgbClr val="008000"/>
              </a:buClr>
              <a:buFont typeface="Wingdings" charset="2"/>
              <a:buChar char=""/>
            </a:pP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Estado de Mediciones </a:t>
            </a:r>
          </a:p>
          <a:p>
            <a:pPr marL="742950" lvl="1" indent="-285750" algn="just">
              <a:buClr>
                <a:srgbClr val="008000"/>
              </a:buClr>
              <a:buFont typeface="Wingdings" charset="2"/>
              <a:buChar char=""/>
            </a:pP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Presupuesto</a:t>
            </a:r>
          </a:p>
          <a:p>
            <a:pPr marL="742950" lvl="1" indent="-285750" algn="just">
              <a:buClr>
                <a:srgbClr val="008000"/>
              </a:buClr>
              <a:buFont typeface="Wingdings" charset="2"/>
              <a:buChar char=""/>
            </a:pP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Estudios con Entidad Propia </a:t>
            </a:r>
          </a:p>
          <a:p>
            <a:pPr marL="742950" lvl="1" indent="-285750" algn="just">
              <a:buClr>
                <a:srgbClr val="008000"/>
              </a:buClr>
              <a:buFont typeface="Wingdings" charset="2"/>
              <a:buChar char=""/>
            </a:pP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Anexos</a:t>
            </a:r>
          </a:p>
        </p:txBody>
      </p:sp>
      <p:sp>
        <p:nvSpPr>
          <p:cNvPr id="9" name="2 CuadroTexto">
            <a:extLst>
              <a:ext uri="{FF2B5EF4-FFF2-40B4-BE49-F238E27FC236}">
                <a16:creationId xmlns:a16="http://schemas.microsoft.com/office/drawing/2014/main" id="{DE7EADB9-F9BC-4376-81C2-B42B7AEB1909}"/>
              </a:ext>
            </a:extLst>
          </p:cNvPr>
          <p:cNvSpPr txBox="1"/>
          <p:nvPr/>
        </p:nvSpPr>
        <p:spPr>
          <a:xfrm>
            <a:off x="578351" y="1"/>
            <a:ext cx="8674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Caracterización de proyectos externos</a:t>
            </a:r>
          </a:p>
        </p:txBody>
      </p:sp>
      <p:sp>
        <p:nvSpPr>
          <p:cNvPr id="10" name="2 CuadroTexto">
            <a:extLst>
              <a:ext uri="{FF2B5EF4-FFF2-40B4-BE49-F238E27FC236}">
                <a16:creationId xmlns:a16="http://schemas.microsoft.com/office/drawing/2014/main" id="{3935A028-06A2-43AB-B127-80FFFBA7095E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11" name="2 CuadroTexto">
            <a:extLst>
              <a:ext uri="{FF2B5EF4-FFF2-40B4-BE49-F238E27FC236}">
                <a16:creationId xmlns:a16="http://schemas.microsoft.com/office/drawing/2014/main" id="{6DF5A555-C7D4-4BC9-8B23-AF673335A408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12" name="2 CuadroTexto">
            <a:extLst>
              <a:ext uri="{FF2B5EF4-FFF2-40B4-BE49-F238E27FC236}">
                <a16:creationId xmlns:a16="http://schemas.microsoft.com/office/drawing/2014/main" id="{EA9DE993-EE06-4AA0-AEC7-264A614458C1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13" name="2 CuadroTexto">
            <a:extLst>
              <a:ext uri="{FF2B5EF4-FFF2-40B4-BE49-F238E27FC236}">
                <a16:creationId xmlns:a16="http://schemas.microsoft.com/office/drawing/2014/main" id="{1C513AE0-7D4A-4DF6-B169-EFCE428781DB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14" name="2 CuadroTexto">
            <a:extLst>
              <a:ext uri="{FF2B5EF4-FFF2-40B4-BE49-F238E27FC236}">
                <a16:creationId xmlns:a16="http://schemas.microsoft.com/office/drawing/2014/main" id="{E99A7AC8-F71B-4F96-B84B-BA684E5E9A2A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15" name="2 CuadroTexto">
            <a:extLst>
              <a:ext uri="{FF2B5EF4-FFF2-40B4-BE49-F238E27FC236}">
                <a16:creationId xmlns:a16="http://schemas.microsoft.com/office/drawing/2014/main" id="{71B1054A-5A3F-47B6-8244-DD17D7159185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16" name="2 CuadroTexto">
            <a:extLst>
              <a:ext uri="{FF2B5EF4-FFF2-40B4-BE49-F238E27FC236}">
                <a16:creationId xmlns:a16="http://schemas.microsoft.com/office/drawing/2014/main" id="{9C624DE5-53D0-4E49-8A25-0E883043D1F4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18" name="2 CuadroTexto">
            <a:extLst>
              <a:ext uri="{FF2B5EF4-FFF2-40B4-BE49-F238E27FC236}">
                <a16:creationId xmlns:a16="http://schemas.microsoft.com/office/drawing/2014/main" id="{6BE363D6-A0F5-4179-A56F-79CCC3AD1848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19" name="2 CuadroTexto">
            <a:extLst>
              <a:ext uri="{FF2B5EF4-FFF2-40B4-BE49-F238E27FC236}">
                <a16:creationId xmlns:a16="http://schemas.microsoft.com/office/drawing/2014/main" id="{A93E7564-94C6-4A20-8A6E-0F4E9D4D1136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20" name="2 CuadroTexto">
            <a:extLst>
              <a:ext uri="{FF2B5EF4-FFF2-40B4-BE49-F238E27FC236}">
                <a16:creationId xmlns:a16="http://schemas.microsoft.com/office/drawing/2014/main" id="{E12B2E72-A295-4BB2-B2A6-ADE9DD1485C1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21" name="2 CuadroTexto">
            <a:extLst>
              <a:ext uri="{FF2B5EF4-FFF2-40B4-BE49-F238E27FC236}">
                <a16:creationId xmlns:a16="http://schemas.microsoft.com/office/drawing/2014/main" id="{D107CEF6-DC37-4EF8-9173-616233FF623B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2055C369-D286-4C83-8ECE-BE6A9B8646B6}"/>
              </a:ext>
            </a:extLst>
          </p:cNvPr>
          <p:cNvSpPr/>
          <p:nvPr/>
        </p:nvSpPr>
        <p:spPr>
          <a:xfrm>
            <a:off x="-1000" y="-11321"/>
            <a:ext cx="9144000" cy="634388"/>
          </a:xfrm>
          <a:prstGeom prst="rect">
            <a:avLst/>
          </a:prstGeom>
          <a:gradFill flip="none" rotWithShape="1">
            <a:gsLst>
              <a:gs pos="100000">
                <a:srgbClr val="83A62A"/>
              </a:gs>
              <a:gs pos="0">
                <a:schemeClr val="tx1"/>
              </a:gs>
              <a:gs pos="9000">
                <a:schemeClr val="tx1"/>
              </a:gs>
              <a:gs pos="24000">
                <a:schemeClr val="accent3">
                  <a:lumMod val="50000"/>
                </a:schemeClr>
              </a:gs>
              <a:gs pos="61000">
                <a:srgbClr val="83A62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227555DF-B73B-492C-8FE0-B49B9F8162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-11321"/>
            <a:ext cx="1691680" cy="689203"/>
          </a:xfrm>
          <a:prstGeom prst="rect">
            <a:avLst/>
          </a:prstGeom>
        </p:spPr>
      </p:pic>
      <p:sp>
        <p:nvSpPr>
          <p:cNvPr id="24" name="2 CuadroTexto">
            <a:extLst>
              <a:ext uri="{FF2B5EF4-FFF2-40B4-BE49-F238E27FC236}">
                <a16:creationId xmlns:a16="http://schemas.microsoft.com/office/drawing/2014/main" id="{F6B3CA05-F102-452C-875D-7407ACB00BE9}"/>
              </a:ext>
            </a:extLst>
          </p:cNvPr>
          <p:cNvSpPr txBox="1"/>
          <p:nvPr/>
        </p:nvSpPr>
        <p:spPr>
          <a:xfrm>
            <a:off x="480726" y="30632"/>
            <a:ext cx="6696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1.3.Caracterización de proyectos.</a:t>
            </a:r>
            <a:endParaRPr lang="es-E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05231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578351" y="1"/>
            <a:ext cx="8674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Caracterización de proyectos externos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584694" y="6467610"/>
            <a:ext cx="562173" cy="365125"/>
          </a:xfrm>
        </p:spPr>
        <p:txBody>
          <a:bodyPr/>
          <a:lstStyle/>
          <a:p>
            <a:fld id="{DAD8BA2F-E335-4939-99DC-A7E50E548284}" type="slidenum">
              <a:rPr lang="en-US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fld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34 CuadroTexto"/>
          <p:cNvSpPr txBox="1"/>
          <p:nvPr/>
        </p:nvSpPr>
        <p:spPr>
          <a:xfrm>
            <a:off x="1553999" y="663511"/>
            <a:ext cx="6359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u="sng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Documentación: norma </a:t>
            </a:r>
            <a:r>
              <a:rPr lang="es-ES" sz="2800" b="1" u="sng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UNE157.001</a:t>
            </a:r>
            <a:endParaRPr lang="es-ES" sz="2800" b="1" u="sng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uadroTexto 6"/>
          <p:cNvSpPr txBox="1"/>
          <p:nvPr/>
        </p:nvSpPr>
        <p:spPr>
          <a:xfrm>
            <a:off x="1763688" y="1224027"/>
            <a:ext cx="5061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Primera hoja de la Memoria </a:t>
            </a:r>
            <a:endParaRPr lang="es-ES" sz="2400" dirty="0"/>
          </a:p>
        </p:txBody>
      </p:sp>
      <p:sp>
        <p:nvSpPr>
          <p:cNvPr id="5" name="4 Rectángulo"/>
          <p:cNvSpPr/>
          <p:nvPr/>
        </p:nvSpPr>
        <p:spPr>
          <a:xfrm>
            <a:off x="1115616" y="1916832"/>
            <a:ext cx="7416824" cy="45365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5 CuadroTexto"/>
          <p:cNvSpPr txBox="1"/>
          <p:nvPr/>
        </p:nvSpPr>
        <p:spPr>
          <a:xfrm>
            <a:off x="1115616" y="1959223"/>
            <a:ext cx="4687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Título</a:t>
            </a:r>
            <a:r>
              <a:rPr lang="es-E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______________________</a:t>
            </a:r>
          </a:p>
        </p:txBody>
      </p:sp>
      <p:sp>
        <p:nvSpPr>
          <p:cNvPr id="23" name="22 CuadroTexto"/>
          <p:cNvSpPr txBox="1"/>
          <p:nvPr/>
        </p:nvSpPr>
        <p:spPr>
          <a:xfrm>
            <a:off x="5496031" y="1959223"/>
            <a:ext cx="3036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Código identificador</a:t>
            </a:r>
            <a:r>
              <a:rPr lang="es-E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____</a:t>
            </a:r>
          </a:p>
        </p:txBody>
      </p:sp>
      <p:sp>
        <p:nvSpPr>
          <p:cNvPr id="24" name="23 CuadroTexto"/>
          <p:cNvSpPr txBox="1"/>
          <p:nvPr/>
        </p:nvSpPr>
        <p:spPr>
          <a:xfrm>
            <a:off x="1187625" y="2689756"/>
            <a:ext cx="7344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Razón Social de la persona física/jurídica que ha encargado el proyecto</a:t>
            </a:r>
            <a:r>
              <a:rPr lang="es-E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_______________________________________________________________________</a:t>
            </a:r>
          </a:p>
        </p:txBody>
      </p:sp>
      <p:sp>
        <p:nvSpPr>
          <p:cNvPr id="25" name="24 CuadroTexto"/>
          <p:cNvSpPr txBox="1"/>
          <p:nvPr/>
        </p:nvSpPr>
        <p:spPr>
          <a:xfrm>
            <a:off x="1238698" y="3645024"/>
            <a:ext cx="4534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Apellidos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: _______________________</a:t>
            </a:r>
          </a:p>
        </p:txBody>
      </p:sp>
      <p:sp>
        <p:nvSpPr>
          <p:cNvPr id="26" name="25 CuadroTexto"/>
          <p:cNvSpPr txBox="1"/>
          <p:nvPr/>
        </p:nvSpPr>
        <p:spPr>
          <a:xfrm>
            <a:off x="6097921" y="3679285"/>
            <a:ext cx="2002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Nombre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: _______</a:t>
            </a:r>
          </a:p>
        </p:txBody>
      </p:sp>
      <p:sp>
        <p:nvSpPr>
          <p:cNvPr id="27" name="26 CuadroTexto"/>
          <p:cNvSpPr txBox="1"/>
          <p:nvPr/>
        </p:nvSpPr>
        <p:spPr>
          <a:xfrm>
            <a:off x="1259632" y="4323306"/>
            <a:ext cx="2140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Dirección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: _______</a:t>
            </a:r>
          </a:p>
        </p:txBody>
      </p:sp>
      <p:sp>
        <p:nvSpPr>
          <p:cNvPr id="28" name="27 CuadroTexto"/>
          <p:cNvSpPr txBox="1"/>
          <p:nvPr/>
        </p:nvSpPr>
        <p:spPr>
          <a:xfrm>
            <a:off x="3533088" y="4327357"/>
            <a:ext cx="23535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email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: ___________</a:t>
            </a:r>
          </a:p>
        </p:txBody>
      </p:sp>
      <p:sp>
        <p:nvSpPr>
          <p:cNvPr id="29" name="28 CuadroTexto"/>
          <p:cNvSpPr txBox="1"/>
          <p:nvPr/>
        </p:nvSpPr>
        <p:spPr>
          <a:xfrm>
            <a:off x="6084168" y="4325034"/>
            <a:ext cx="2197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Teléfono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: ________</a:t>
            </a:r>
          </a:p>
        </p:txBody>
      </p:sp>
      <p:sp>
        <p:nvSpPr>
          <p:cNvPr id="30" name="29 CuadroTexto"/>
          <p:cNvSpPr txBox="1"/>
          <p:nvPr/>
        </p:nvSpPr>
        <p:spPr>
          <a:xfrm>
            <a:off x="1240819" y="3976809"/>
            <a:ext cx="1926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DNI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: _______</a:t>
            </a:r>
          </a:p>
        </p:txBody>
      </p:sp>
      <p:sp>
        <p:nvSpPr>
          <p:cNvPr id="31" name="30 CuadroTexto"/>
          <p:cNvSpPr txBox="1"/>
          <p:nvPr/>
        </p:nvSpPr>
        <p:spPr>
          <a:xfrm>
            <a:off x="3030545" y="3980860"/>
            <a:ext cx="3207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Titulación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: ___________</a:t>
            </a:r>
          </a:p>
        </p:txBody>
      </p:sp>
      <p:sp>
        <p:nvSpPr>
          <p:cNvPr id="32" name="31 CuadroTexto"/>
          <p:cNvSpPr txBox="1"/>
          <p:nvPr/>
        </p:nvSpPr>
        <p:spPr>
          <a:xfrm>
            <a:off x="6110843" y="3980860"/>
            <a:ext cx="2591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Colegio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: ________</a:t>
            </a:r>
          </a:p>
        </p:txBody>
      </p:sp>
      <p:sp>
        <p:nvSpPr>
          <p:cNvPr id="42" name="41 CuadroTexto"/>
          <p:cNvSpPr txBox="1"/>
          <p:nvPr/>
        </p:nvSpPr>
        <p:spPr>
          <a:xfrm>
            <a:off x="1238700" y="3439803"/>
            <a:ext cx="73448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Autores del proyecto y responsables:</a:t>
            </a:r>
            <a:endParaRPr lang="es-ES" sz="1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42 CuadroTexto"/>
          <p:cNvSpPr txBox="1"/>
          <p:nvPr/>
        </p:nvSpPr>
        <p:spPr>
          <a:xfrm>
            <a:off x="1151620" y="5013176"/>
            <a:ext cx="7344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Razón Social de la persona física/jurídica que ha recibido el encargo</a:t>
            </a:r>
            <a:r>
              <a:rPr lang="es-E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_______________________________________________________________________</a:t>
            </a:r>
          </a:p>
        </p:txBody>
      </p:sp>
      <p:sp>
        <p:nvSpPr>
          <p:cNvPr id="44" name="43 CuadroTexto"/>
          <p:cNvSpPr txBox="1"/>
          <p:nvPr/>
        </p:nvSpPr>
        <p:spPr>
          <a:xfrm>
            <a:off x="1199115" y="5877272"/>
            <a:ext cx="2489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Fecha</a:t>
            </a:r>
            <a:r>
              <a:rPr lang="es-E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_________</a:t>
            </a:r>
          </a:p>
        </p:txBody>
      </p:sp>
      <p:sp>
        <p:nvSpPr>
          <p:cNvPr id="45" name="44 CuadroTexto"/>
          <p:cNvSpPr txBox="1"/>
          <p:nvPr/>
        </p:nvSpPr>
        <p:spPr>
          <a:xfrm>
            <a:off x="3533088" y="5877271"/>
            <a:ext cx="2286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Firma</a:t>
            </a:r>
            <a:r>
              <a:rPr lang="es-E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________</a:t>
            </a:r>
          </a:p>
        </p:txBody>
      </p:sp>
      <p:sp>
        <p:nvSpPr>
          <p:cNvPr id="33" name="2 CuadroTexto">
            <a:extLst>
              <a:ext uri="{FF2B5EF4-FFF2-40B4-BE49-F238E27FC236}">
                <a16:creationId xmlns:a16="http://schemas.microsoft.com/office/drawing/2014/main" id="{29686744-4366-4487-87B6-33F071E4D8E1}"/>
              </a:ext>
            </a:extLst>
          </p:cNvPr>
          <p:cNvSpPr txBox="1"/>
          <p:nvPr/>
        </p:nvSpPr>
        <p:spPr>
          <a:xfrm>
            <a:off x="578351" y="1"/>
            <a:ext cx="8674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Caracterización de proyectos externos</a:t>
            </a:r>
          </a:p>
        </p:txBody>
      </p:sp>
      <p:sp>
        <p:nvSpPr>
          <p:cNvPr id="34" name="2 CuadroTexto">
            <a:extLst>
              <a:ext uri="{FF2B5EF4-FFF2-40B4-BE49-F238E27FC236}">
                <a16:creationId xmlns:a16="http://schemas.microsoft.com/office/drawing/2014/main" id="{EAD406C2-8170-45E4-B0A9-C73812A1B3DD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36" name="2 CuadroTexto">
            <a:extLst>
              <a:ext uri="{FF2B5EF4-FFF2-40B4-BE49-F238E27FC236}">
                <a16:creationId xmlns:a16="http://schemas.microsoft.com/office/drawing/2014/main" id="{0741F9FD-A036-46EA-BA54-6BA0FE271BDE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37" name="2 CuadroTexto">
            <a:extLst>
              <a:ext uri="{FF2B5EF4-FFF2-40B4-BE49-F238E27FC236}">
                <a16:creationId xmlns:a16="http://schemas.microsoft.com/office/drawing/2014/main" id="{EDBF786F-5462-4D76-9600-13DB848BA8DB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38" name="2 CuadroTexto">
            <a:extLst>
              <a:ext uri="{FF2B5EF4-FFF2-40B4-BE49-F238E27FC236}">
                <a16:creationId xmlns:a16="http://schemas.microsoft.com/office/drawing/2014/main" id="{F37335B0-11E4-45E0-A14F-37459BBA6518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39" name="2 CuadroTexto">
            <a:extLst>
              <a:ext uri="{FF2B5EF4-FFF2-40B4-BE49-F238E27FC236}">
                <a16:creationId xmlns:a16="http://schemas.microsoft.com/office/drawing/2014/main" id="{305AB8AF-A886-42AA-BE67-3018867623B5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40" name="2 CuadroTexto">
            <a:extLst>
              <a:ext uri="{FF2B5EF4-FFF2-40B4-BE49-F238E27FC236}">
                <a16:creationId xmlns:a16="http://schemas.microsoft.com/office/drawing/2014/main" id="{7DEC8A20-FD11-446D-8A3A-EDEA284F4B1C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41" name="2 CuadroTexto">
            <a:extLst>
              <a:ext uri="{FF2B5EF4-FFF2-40B4-BE49-F238E27FC236}">
                <a16:creationId xmlns:a16="http://schemas.microsoft.com/office/drawing/2014/main" id="{DCDD5ABF-C78A-4098-B61B-237F48EB303E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46" name="2 CuadroTexto">
            <a:extLst>
              <a:ext uri="{FF2B5EF4-FFF2-40B4-BE49-F238E27FC236}">
                <a16:creationId xmlns:a16="http://schemas.microsoft.com/office/drawing/2014/main" id="{95D83BF6-3528-459D-AE11-48593F6E568A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47" name="2 CuadroTexto">
            <a:extLst>
              <a:ext uri="{FF2B5EF4-FFF2-40B4-BE49-F238E27FC236}">
                <a16:creationId xmlns:a16="http://schemas.microsoft.com/office/drawing/2014/main" id="{CA1C5A2C-4599-459C-95DA-B2AFB42430E5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48" name="2 CuadroTexto">
            <a:extLst>
              <a:ext uri="{FF2B5EF4-FFF2-40B4-BE49-F238E27FC236}">
                <a16:creationId xmlns:a16="http://schemas.microsoft.com/office/drawing/2014/main" id="{3413562C-E599-4C2B-81AA-E459E90C7EF5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49" name="2 CuadroTexto">
            <a:extLst>
              <a:ext uri="{FF2B5EF4-FFF2-40B4-BE49-F238E27FC236}">
                <a16:creationId xmlns:a16="http://schemas.microsoft.com/office/drawing/2014/main" id="{135D167A-1E2A-4330-94BA-934CC5037279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C4E1614E-FA3E-453C-A963-B916558B6FF0}"/>
              </a:ext>
            </a:extLst>
          </p:cNvPr>
          <p:cNvSpPr/>
          <p:nvPr/>
        </p:nvSpPr>
        <p:spPr>
          <a:xfrm>
            <a:off x="-1000" y="-11321"/>
            <a:ext cx="9144000" cy="634388"/>
          </a:xfrm>
          <a:prstGeom prst="rect">
            <a:avLst/>
          </a:prstGeom>
          <a:gradFill flip="none" rotWithShape="1">
            <a:gsLst>
              <a:gs pos="100000">
                <a:srgbClr val="83A62A"/>
              </a:gs>
              <a:gs pos="0">
                <a:schemeClr val="tx1"/>
              </a:gs>
              <a:gs pos="9000">
                <a:schemeClr val="tx1"/>
              </a:gs>
              <a:gs pos="24000">
                <a:schemeClr val="accent3">
                  <a:lumMod val="50000"/>
                </a:schemeClr>
              </a:gs>
              <a:gs pos="61000">
                <a:srgbClr val="83A62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1" name="Imagen 50">
            <a:extLst>
              <a:ext uri="{FF2B5EF4-FFF2-40B4-BE49-F238E27FC236}">
                <a16:creationId xmlns:a16="http://schemas.microsoft.com/office/drawing/2014/main" id="{646D193D-02ED-4599-8378-9C7DE77DA5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-11321"/>
            <a:ext cx="1691680" cy="689203"/>
          </a:xfrm>
          <a:prstGeom prst="rect">
            <a:avLst/>
          </a:prstGeom>
        </p:spPr>
      </p:pic>
      <p:sp>
        <p:nvSpPr>
          <p:cNvPr id="52" name="2 CuadroTexto">
            <a:extLst>
              <a:ext uri="{FF2B5EF4-FFF2-40B4-BE49-F238E27FC236}">
                <a16:creationId xmlns:a16="http://schemas.microsoft.com/office/drawing/2014/main" id="{A34260F7-5ACB-41D7-AC6D-B8E15D44924C}"/>
              </a:ext>
            </a:extLst>
          </p:cNvPr>
          <p:cNvSpPr txBox="1"/>
          <p:nvPr/>
        </p:nvSpPr>
        <p:spPr>
          <a:xfrm>
            <a:off x="480726" y="30632"/>
            <a:ext cx="6696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1.3.Caracterización de proyectos.</a:t>
            </a:r>
            <a:endParaRPr lang="es-E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341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954023" y="1052736"/>
            <a:ext cx="7488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u="sng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 1. El concepto de proyecto industrial</a:t>
            </a:r>
          </a:p>
        </p:txBody>
      </p:sp>
      <p:sp>
        <p:nvSpPr>
          <p:cNvPr id="6" name="5 Rectángulo"/>
          <p:cNvSpPr/>
          <p:nvPr/>
        </p:nvSpPr>
        <p:spPr>
          <a:xfrm>
            <a:off x="1259632" y="1916832"/>
            <a:ext cx="7992888" cy="2144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400"/>
              </a:spcBef>
            </a:pPr>
            <a:r>
              <a:rPr lang="es-ES_tradnl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un proyecto industrial</a:t>
            </a:r>
            <a:endParaRPr lang="es-E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400"/>
              </a:spcBef>
            </a:pPr>
            <a:r>
              <a:rPr lang="es-ES_tradnl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1.2. El contexto de un proyecto de Telecomunicación</a:t>
            </a:r>
            <a:endParaRPr lang="es-E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400"/>
              </a:spcBef>
            </a:pPr>
            <a:r>
              <a:rPr lang="es-ES_tradnl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1.3. Caracterización de proyectos externos</a:t>
            </a:r>
            <a:endParaRPr lang="es-E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400"/>
              </a:spcBef>
            </a:pPr>
            <a:r>
              <a:rPr lang="es-ES_tradnl" sz="2400" dirty="0">
                <a:latin typeface="Arial" panose="020B0604020202020204" pitchFamily="34" charset="0"/>
                <a:cs typeface="Arial" panose="020B0604020202020204" pitchFamily="34" charset="0"/>
              </a:rPr>
              <a:t>1.4. Caracterización de proyectos I+D+i</a:t>
            </a:r>
          </a:p>
          <a:p>
            <a:pPr>
              <a:spcBef>
                <a:spcPts val="400"/>
              </a:spcBef>
            </a:pPr>
            <a:r>
              <a:rPr lang="es-ES_tradn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1.5. La gestión de proyectos</a:t>
            </a:r>
            <a:endParaRPr lang="en-US" sz="2400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-108520" y="6309320"/>
            <a:ext cx="595382" cy="365125"/>
          </a:xfrm>
        </p:spPr>
        <p:txBody>
          <a:bodyPr/>
          <a:lstStyle/>
          <a:p>
            <a:fld id="{DAD8BA2F-E335-4939-99DC-A7E50E548284}" type="slidenum">
              <a:rPr lang="en-US" sz="16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</a:t>
            </a:fld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2 CuadroTexto">
            <a:extLst>
              <a:ext uri="{FF2B5EF4-FFF2-40B4-BE49-F238E27FC236}">
                <a16:creationId xmlns:a16="http://schemas.microsoft.com/office/drawing/2014/main" id="{AC9D3BD5-79F8-4AC9-A8B5-CF2BAFB9B380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9" name="2 CuadroTexto">
            <a:extLst>
              <a:ext uri="{FF2B5EF4-FFF2-40B4-BE49-F238E27FC236}">
                <a16:creationId xmlns:a16="http://schemas.microsoft.com/office/drawing/2014/main" id="{AA6E5B18-846A-47A2-BB50-5F1B03B7954C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10" name="2 CuadroTexto">
            <a:extLst>
              <a:ext uri="{FF2B5EF4-FFF2-40B4-BE49-F238E27FC236}">
                <a16:creationId xmlns:a16="http://schemas.microsoft.com/office/drawing/2014/main" id="{9846D13C-393F-4BF5-BC20-72DA54B664A6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11" name="2 CuadroTexto">
            <a:extLst>
              <a:ext uri="{FF2B5EF4-FFF2-40B4-BE49-F238E27FC236}">
                <a16:creationId xmlns:a16="http://schemas.microsoft.com/office/drawing/2014/main" id="{D5B0B5B2-05A6-4347-96D7-D6F0CF851D91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12" name="2 CuadroTexto">
            <a:extLst>
              <a:ext uri="{FF2B5EF4-FFF2-40B4-BE49-F238E27FC236}">
                <a16:creationId xmlns:a16="http://schemas.microsoft.com/office/drawing/2014/main" id="{A1912D0A-8981-4ED2-BA64-56926280CFB9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13" name="2 CuadroTexto">
            <a:extLst>
              <a:ext uri="{FF2B5EF4-FFF2-40B4-BE49-F238E27FC236}">
                <a16:creationId xmlns:a16="http://schemas.microsoft.com/office/drawing/2014/main" id="{35969BA6-4C24-4395-A43A-0BE97C63576C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14" name="2 CuadroTexto">
            <a:extLst>
              <a:ext uri="{FF2B5EF4-FFF2-40B4-BE49-F238E27FC236}">
                <a16:creationId xmlns:a16="http://schemas.microsoft.com/office/drawing/2014/main" id="{13A9E0C9-5D61-4141-A1DE-A6B86C497F4E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15" name="2 CuadroTexto">
            <a:extLst>
              <a:ext uri="{FF2B5EF4-FFF2-40B4-BE49-F238E27FC236}">
                <a16:creationId xmlns:a16="http://schemas.microsoft.com/office/drawing/2014/main" id="{8AF8305E-90E1-4EB4-B8E4-9E3E5684D6BE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16" name="2 CuadroTexto">
            <a:extLst>
              <a:ext uri="{FF2B5EF4-FFF2-40B4-BE49-F238E27FC236}">
                <a16:creationId xmlns:a16="http://schemas.microsoft.com/office/drawing/2014/main" id="{960C1C8A-19C5-4BE8-BF94-242C34CEF424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17" name="2 CuadroTexto">
            <a:extLst>
              <a:ext uri="{FF2B5EF4-FFF2-40B4-BE49-F238E27FC236}">
                <a16:creationId xmlns:a16="http://schemas.microsoft.com/office/drawing/2014/main" id="{3EA95022-0BFA-416E-873A-9E00D5907B2A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18" name="2 CuadroTexto">
            <a:extLst>
              <a:ext uri="{FF2B5EF4-FFF2-40B4-BE49-F238E27FC236}">
                <a16:creationId xmlns:a16="http://schemas.microsoft.com/office/drawing/2014/main" id="{B6165625-E2C9-4959-93F2-CE27AF2560DE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F107092A-70D5-4FA1-AFAF-5076DBE57584}"/>
              </a:ext>
            </a:extLst>
          </p:cNvPr>
          <p:cNvSpPr/>
          <p:nvPr/>
        </p:nvSpPr>
        <p:spPr>
          <a:xfrm>
            <a:off x="-1000" y="-11321"/>
            <a:ext cx="9144000" cy="634388"/>
          </a:xfrm>
          <a:prstGeom prst="rect">
            <a:avLst/>
          </a:prstGeom>
          <a:gradFill flip="none" rotWithShape="1">
            <a:gsLst>
              <a:gs pos="100000">
                <a:srgbClr val="83A62A"/>
              </a:gs>
              <a:gs pos="0">
                <a:schemeClr val="tx1"/>
              </a:gs>
              <a:gs pos="9000">
                <a:schemeClr val="tx1"/>
              </a:gs>
              <a:gs pos="24000">
                <a:schemeClr val="accent3">
                  <a:lumMod val="50000"/>
                </a:schemeClr>
              </a:gs>
              <a:gs pos="61000">
                <a:srgbClr val="83A62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1E69AFCC-8305-4C12-A22A-F827FABF4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-11321"/>
            <a:ext cx="1691680" cy="689203"/>
          </a:xfrm>
          <a:prstGeom prst="rect">
            <a:avLst/>
          </a:prstGeom>
        </p:spPr>
      </p:pic>
      <p:sp>
        <p:nvSpPr>
          <p:cNvPr id="21" name="2 CuadroTexto">
            <a:extLst>
              <a:ext uri="{FF2B5EF4-FFF2-40B4-BE49-F238E27FC236}">
                <a16:creationId xmlns:a16="http://schemas.microsoft.com/office/drawing/2014/main" id="{B5ADBD8B-61E6-4563-AE25-AADD3B9BF98D}"/>
              </a:ext>
            </a:extLst>
          </p:cNvPr>
          <p:cNvSpPr txBox="1"/>
          <p:nvPr/>
        </p:nvSpPr>
        <p:spPr>
          <a:xfrm>
            <a:off x="3509159" y="-23264"/>
            <a:ext cx="1367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  <a:endParaRPr lang="es-E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835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2880666" y="764704"/>
            <a:ext cx="3419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u="sng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Definición de </a:t>
            </a:r>
            <a:r>
              <a:rPr lang="es-ES" sz="2800" b="1" u="sng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I+D+I</a:t>
            </a:r>
            <a:endParaRPr lang="es-ES" sz="2800" b="1" u="sng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560429" y="6456978"/>
            <a:ext cx="595382" cy="365125"/>
          </a:xfrm>
        </p:spPr>
        <p:txBody>
          <a:bodyPr/>
          <a:lstStyle/>
          <a:p>
            <a:fld id="{DAD8BA2F-E335-4939-99DC-A7E50E548284}" type="slidenum">
              <a:rPr lang="en-US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27</a:t>
            </a:fld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uadroTexto 2"/>
          <p:cNvSpPr txBox="1"/>
          <p:nvPr/>
        </p:nvSpPr>
        <p:spPr>
          <a:xfrm>
            <a:off x="971599" y="1988840"/>
            <a:ext cx="7751807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8000"/>
              </a:buClr>
            </a:pPr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MANUAL DE </a:t>
            </a:r>
            <a:r>
              <a:rPr lang="es-E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FRASCATI</a:t>
            </a:r>
            <a:endParaRPr lang="es-E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Clr>
                <a:srgbClr val="008000"/>
              </a:buClr>
            </a:pPr>
            <a:endParaRPr lang="es-E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14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Investigación básica</a:t>
            </a:r>
            <a:r>
              <a:rPr lang="es-E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lvl="0">
              <a:buClr>
                <a:srgbClr val="008000"/>
              </a:buClr>
            </a:pP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Es el trabajo experimental o teórico asumido ante todo para la adquisición de nuevos conocimientos a partir de los fundamentos subyacentes de fenómenos y hechos observables, sin una aplicación particular o uso a la vista.</a:t>
            </a:r>
          </a:p>
          <a:p>
            <a:pPr lvl="0">
              <a:buClr>
                <a:srgbClr val="008000"/>
              </a:buClr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14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Investigación aplicada.</a:t>
            </a:r>
            <a:r>
              <a:rPr lang="es-ES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0">
              <a:buClr>
                <a:srgbClr val="008000"/>
              </a:buClr>
            </a:pP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Es también una investigación original asumida en orden de adquirir nuevos conocimientos. Está, sin embargo, dirigida ante todo a un propósito práctico específico u objetivo.</a:t>
            </a:r>
          </a:p>
          <a:p>
            <a:pPr lvl="0">
              <a:buClr>
                <a:srgbClr val="008000"/>
              </a:buClr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experimental.</a:t>
            </a:r>
            <a:r>
              <a:rPr lang="es-ES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Es un trabajo sistemático trazado sobre el conocimiento existente adquirido mediante la investigación y/o la experiencia práctica, dirigido a la producción de nuevos materiales, productos o mecanismos, a la instalación de nuevos procesos, sistemas y servicios o a la mejora sustancial de los ya producidos o instalado</a:t>
            </a:r>
          </a:p>
        </p:txBody>
      </p:sp>
      <p:sp>
        <p:nvSpPr>
          <p:cNvPr id="29" name="28 CuadroTexto"/>
          <p:cNvSpPr txBox="1"/>
          <p:nvPr/>
        </p:nvSpPr>
        <p:spPr>
          <a:xfrm>
            <a:off x="572423" y="-33160"/>
            <a:ext cx="8571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Caracterización de proyectos internos</a:t>
            </a:r>
          </a:p>
        </p:txBody>
      </p:sp>
      <p:sp>
        <p:nvSpPr>
          <p:cNvPr id="9" name="2 CuadroTexto">
            <a:extLst>
              <a:ext uri="{FF2B5EF4-FFF2-40B4-BE49-F238E27FC236}">
                <a16:creationId xmlns:a16="http://schemas.microsoft.com/office/drawing/2014/main" id="{DA85E994-D9C7-4E5A-9D37-8CB0906D1D9C}"/>
              </a:ext>
            </a:extLst>
          </p:cNvPr>
          <p:cNvSpPr txBox="1"/>
          <p:nvPr/>
        </p:nvSpPr>
        <p:spPr>
          <a:xfrm>
            <a:off x="578351" y="1"/>
            <a:ext cx="8674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Caracterización de proyectos externos</a:t>
            </a:r>
          </a:p>
        </p:txBody>
      </p:sp>
      <p:sp>
        <p:nvSpPr>
          <p:cNvPr id="10" name="2 CuadroTexto">
            <a:extLst>
              <a:ext uri="{FF2B5EF4-FFF2-40B4-BE49-F238E27FC236}">
                <a16:creationId xmlns:a16="http://schemas.microsoft.com/office/drawing/2014/main" id="{2C1687C0-1268-430C-B897-94576E8D576D}"/>
              </a:ext>
            </a:extLst>
          </p:cNvPr>
          <p:cNvSpPr txBox="1"/>
          <p:nvPr/>
        </p:nvSpPr>
        <p:spPr>
          <a:xfrm>
            <a:off x="578351" y="1"/>
            <a:ext cx="8674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Caracterización de proyectos externos</a:t>
            </a:r>
          </a:p>
        </p:txBody>
      </p:sp>
      <p:sp>
        <p:nvSpPr>
          <p:cNvPr id="11" name="2 CuadroTexto">
            <a:extLst>
              <a:ext uri="{FF2B5EF4-FFF2-40B4-BE49-F238E27FC236}">
                <a16:creationId xmlns:a16="http://schemas.microsoft.com/office/drawing/2014/main" id="{6B29B354-424B-445E-A455-E4BB6DCCF104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12" name="2 CuadroTexto">
            <a:extLst>
              <a:ext uri="{FF2B5EF4-FFF2-40B4-BE49-F238E27FC236}">
                <a16:creationId xmlns:a16="http://schemas.microsoft.com/office/drawing/2014/main" id="{B52DC5A1-8C66-439E-94A3-7E12ED3178B8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14" name="2 CuadroTexto">
            <a:extLst>
              <a:ext uri="{FF2B5EF4-FFF2-40B4-BE49-F238E27FC236}">
                <a16:creationId xmlns:a16="http://schemas.microsoft.com/office/drawing/2014/main" id="{277299A1-F435-4C22-9085-834378B5A2CF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15" name="2 CuadroTexto">
            <a:extLst>
              <a:ext uri="{FF2B5EF4-FFF2-40B4-BE49-F238E27FC236}">
                <a16:creationId xmlns:a16="http://schemas.microsoft.com/office/drawing/2014/main" id="{0FBBBFE0-3521-453C-B24C-B29E8FF917CC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16" name="2 CuadroTexto">
            <a:extLst>
              <a:ext uri="{FF2B5EF4-FFF2-40B4-BE49-F238E27FC236}">
                <a16:creationId xmlns:a16="http://schemas.microsoft.com/office/drawing/2014/main" id="{8EC92569-184A-4B55-B2C4-FE2FE48D8371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17" name="2 CuadroTexto">
            <a:extLst>
              <a:ext uri="{FF2B5EF4-FFF2-40B4-BE49-F238E27FC236}">
                <a16:creationId xmlns:a16="http://schemas.microsoft.com/office/drawing/2014/main" id="{3DC80943-7299-499F-990D-2AF98057674C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18" name="2 CuadroTexto">
            <a:extLst>
              <a:ext uri="{FF2B5EF4-FFF2-40B4-BE49-F238E27FC236}">
                <a16:creationId xmlns:a16="http://schemas.microsoft.com/office/drawing/2014/main" id="{ADD737A0-2A5C-440E-B861-D23002CA098D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20" name="2 CuadroTexto">
            <a:extLst>
              <a:ext uri="{FF2B5EF4-FFF2-40B4-BE49-F238E27FC236}">
                <a16:creationId xmlns:a16="http://schemas.microsoft.com/office/drawing/2014/main" id="{DF3F8E46-BBB7-4C88-B393-2F28BC51B954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21" name="2 CuadroTexto">
            <a:extLst>
              <a:ext uri="{FF2B5EF4-FFF2-40B4-BE49-F238E27FC236}">
                <a16:creationId xmlns:a16="http://schemas.microsoft.com/office/drawing/2014/main" id="{59365FFB-1F65-41BC-8957-E5529744A3FB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22" name="2 CuadroTexto">
            <a:extLst>
              <a:ext uri="{FF2B5EF4-FFF2-40B4-BE49-F238E27FC236}">
                <a16:creationId xmlns:a16="http://schemas.microsoft.com/office/drawing/2014/main" id="{99FAF11B-44C7-453E-AE03-D88C5A08A46F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23" name="2 CuadroTexto">
            <a:extLst>
              <a:ext uri="{FF2B5EF4-FFF2-40B4-BE49-F238E27FC236}">
                <a16:creationId xmlns:a16="http://schemas.microsoft.com/office/drawing/2014/main" id="{DB0446D2-BEE4-4D9E-9847-0772A5B2AC94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F896C1D5-DB41-4EB4-A3B0-2BACAEC2D214}"/>
              </a:ext>
            </a:extLst>
          </p:cNvPr>
          <p:cNvSpPr/>
          <p:nvPr/>
        </p:nvSpPr>
        <p:spPr>
          <a:xfrm>
            <a:off x="-1000" y="-11321"/>
            <a:ext cx="9144000" cy="634388"/>
          </a:xfrm>
          <a:prstGeom prst="rect">
            <a:avLst/>
          </a:prstGeom>
          <a:gradFill flip="none" rotWithShape="1">
            <a:gsLst>
              <a:gs pos="100000">
                <a:srgbClr val="83A62A"/>
              </a:gs>
              <a:gs pos="0">
                <a:schemeClr val="tx1"/>
              </a:gs>
              <a:gs pos="9000">
                <a:schemeClr val="tx1"/>
              </a:gs>
              <a:gs pos="24000">
                <a:schemeClr val="accent3">
                  <a:lumMod val="50000"/>
                </a:schemeClr>
              </a:gs>
              <a:gs pos="61000">
                <a:srgbClr val="83A62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0E2BE4BB-7849-4FB8-97B5-4C21D6F9F8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-11321"/>
            <a:ext cx="1691680" cy="689203"/>
          </a:xfrm>
          <a:prstGeom prst="rect">
            <a:avLst/>
          </a:prstGeom>
        </p:spPr>
      </p:pic>
      <p:sp>
        <p:nvSpPr>
          <p:cNvPr id="26" name="2 CuadroTexto">
            <a:extLst>
              <a:ext uri="{FF2B5EF4-FFF2-40B4-BE49-F238E27FC236}">
                <a16:creationId xmlns:a16="http://schemas.microsoft.com/office/drawing/2014/main" id="{09695B78-19A2-4293-A752-1BA2BF87FCED}"/>
              </a:ext>
            </a:extLst>
          </p:cNvPr>
          <p:cNvSpPr txBox="1"/>
          <p:nvPr/>
        </p:nvSpPr>
        <p:spPr>
          <a:xfrm>
            <a:off x="480726" y="30632"/>
            <a:ext cx="6696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1.4.Caracterización de proyectos.</a:t>
            </a:r>
            <a:endParaRPr lang="es-E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8681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2880666" y="764704"/>
            <a:ext cx="3419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u="sng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Definición de </a:t>
            </a:r>
            <a:r>
              <a:rPr lang="es-ES" sz="2800" b="1" u="sng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I+D+I</a:t>
            </a:r>
            <a:endParaRPr lang="es-ES" sz="2800" b="1" u="sng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560429" y="6456978"/>
            <a:ext cx="595382" cy="365125"/>
          </a:xfrm>
        </p:spPr>
        <p:txBody>
          <a:bodyPr/>
          <a:lstStyle/>
          <a:p>
            <a:fld id="{DAD8BA2F-E335-4939-99DC-A7E50E548284}" type="slidenum">
              <a:rPr lang="en-US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</a:t>
            </a:fld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"/>
          <p:cNvSpPr txBox="1"/>
          <p:nvPr/>
        </p:nvSpPr>
        <p:spPr>
          <a:xfrm>
            <a:off x="1141166" y="1700808"/>
            <a:ext cx="754853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008000"/>
              </a:buClr>
            </a:pPr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MANUAL </a:t>
            </a:r>
            <a:r>
              <a:rPr lang="es-ES" sz="1600" b="1">
                <a:latin typeface="Arial" panose="020B0604020202020204" pitchFamily="34" charset="0"/>
                <a:cs typeface="Arial" panose="020B0604020202020204" pitchFamily="34" charset="0"/>
              </a:rPr>
              <a:t>DE OSLO</a:t>
            </a:r>
          </a:p>
          <a:p>
            <a:pPr algn="just">
              <a:buClr>
                <a:srgbClr val="008000"/>
              </a:buClr>
            </a:pPr>
            <a:endParaRPr lang="es-E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Actividades de innovación tecnológica</a:t>
            </a:r>
            <a:r>
              <a:rPr lang="es-E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Se considera a todos los avances científicos, tecnológicos, organizativos, financieros y comerciales, incluyendo la inversión en nuevos conocimientos que conduzcan a la implementación de productos o procesos tecnológicamente nuevos o </a:t>
            </a:r>
            <a:r>
              <a:rPr lang="es-ES" sz="1400">
                <a:latin typeface="Arial" panose="020B0604020202020204" pitchFamily="34" charset="0"/>
                <a:cs typeface="Arial" panose="020B0604020202020204" pitchFamily="34" charset="0"/>
              </a:rPr>
              <a:t>mejorados </a:t>
            </a:r>
          </a:p>
          <a:p>
            <a:pPr algn="just"/>
            <a:endParaRPr lang="es-E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Innovación tecnológica en productos</a:t>
            </a:r>
            <a:r>
              <a:rPr lang="es-E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El término producto engloba bienes y servicios. La innovación tecnológica en productos puede adoptar dos formas: </a:t>
            </a:r>
            <a:r>
              <a:rPr lang="es-ES" sz="1400" i="1" u="sng" dirty="0">
                <a:latin typeface="Arial" panose="020B0604020202020204" pitchFamily="34" charset="0"/>
                <a:cs typeface="Arial" panose="020B0604020202020204" pitchFamily="34" charset="0"/>
              </a:rPr>
              <a:t>a) productos nuevos tecnológicamente y b) productos mejorados </a:t>
            </a:r>
            <a:r>
              <a:rPr lang="es-ES" sz="1400" i="1" u="sng">
                <a:latin typeface="Arial" panose="020B0604020202020204" pitchFamily="34" charset="0"/>
                <a:cs typeface="Arial" panose="020B0604020202020204" pitchFamily="34" charset="0"/>
              </a:rPr>
              <a:t>tecnológicamente</a:t>
            </a:r>
            <a:r>
              <a:rPr lang="es-ES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/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Innovación tecnológica en procesos</a:t>
            </a:r>
            <a:r>
              <a:rPr lang="es-E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Es la adopción de métodos de producción tecnológicamente nuevos o mejorados significativamente. </a:t>
            </a:r>
          </a:p>
        </p:txBody>
      </p:sp>
      <p:sp>
        <p:nvSpPr>
          <p:cNvPr id="29" name="28 CuadroTexto"/>
          <p:cNvSpPr txBox="1"/>
          <p:nvPr/>
        </p:nvSpPr>
        <p:spPr>
          <a:xfrm>
            <a:off x="572423" y="-33160"/>
            <a:ext cx="8571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Caracterización de proyectos internos</a:t>
            </a:r>
          </a:p>
        </p:txBody>
      </p:sp>
      <p:sp>
        <p:nvSpPr>
          <p:cNvPr id="9" name="2 CuadroTexto">
            <a:extLst>
              <a:ext uri="{FF2B5EF4-FFF2-40B4-BE49-F238E27FC236}">
                <a16:creationId xmlns:a16="http://schemas.microsoft.com/office/drawing/2014/main" id="{DA85E994-D9C7-4E5A-9D37-8CB0906D1D9C}"/>
              </a:ext>
            </a:extLst>
          </p:cNvPr>
          <p:cNvSpPr txBox="1"/>
          <p:nvPr/>
        </p:nvSpPr>
        <p:spPr>
          <a:xfrm>
            <a:off x="578351" y="1"/>
            <a:ext cx="8674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Caracterización de proyectos externos</a:t>
            </a:r>
          </a:p>
        </p:txBody>
      </p:sp>
      <p:sp>
        <p:nvSpPr>
          <p:cNvPr id="10" name="2 CuadroTexto">
            <a:extLst>
              <a:ext uri="{FF2B5EF4-FFF2-40B4-BE49-F238E27FC236}">
                <a16:creationId xmlns:a16="http://schemas.microsoft.com/office/drawing/2014/main" id="{2C1687C0-1268-430C-B897-94576E8D576D}"/>
              </a:ext>
            </a:extLst>
          </p:cNvPr>
          <p:cNvSpPr txBox="1"/>
          <p:nvPr/>
        </p:nvSpPr>
        <p:spPr>
          <a:xfrm>
            <a:off x="578351" y="1"/>
            <a:ext cx="8674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Caracterización de proyectos externos</a:t>
            </a:r>
          </a:p>
        </p:txBody>
      </p:sp>
      <p:sp>
        <p:nvSpPr>
          <p:cNvPr id="11" name="2 CuadroTexto">
            <a:extLst>
              <a:ext uri="{FF2B5EF4-FFF2-40B4-BE49-F238E27FC236}">
                <a16:creationId xmlns:a16="http://schemas.microsoft.com/office/drawing/2014/main" id="{6B29B354-424B-445E-A455-E4BB6DCCF104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12" name="2 CuadroTexto">
            <a:extLst>
              <a:ext uri="{FF2B5EF4-FFF2-40B4-BE49-F238E27FC236}">
                <a16:creationId xmlns:a16="http://schemas.microsoft.com/office/drawing/2014/main" id="{B52DC5A1-8C66-439E-94A3-7E12ED3178B8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14" name="2 CuadroTexto">
            <a:extLst>
              <a:ext uri="{FF2B5EF4-FFF2-40B4-BE49-F238E27FC236}">
                <a16:creationId xmlns:a16="http://schemas.microsoft.com/office/drawing/2014/main" id="{277299A1-F435-4C22-9085-834378B5A2CF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15" name="2 CuadroTexto">
            <a:extLst>
              <a:ext uri="{FF2B5EF4-FFF2-40B4-BE49-F238E27FC236}">
                <a16:creationId xmlns:a16="http://schemas.microsoft.com/office/drawing/2014/main" id="{0FBBBFE0-3521-453C-B24C-B29E8FF917CC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16" name="2 CuadroTexto">
            <a:extLst>
              <a:ext uri="{FF2B5EF4-FFF2-40B4-BE49-F238E27FC236}">
                <a16:creationId xmlns:a16="http://schemas.microsoft.com/office/drawing/2014/main" id="{8EC92569-184A-4B55-B2C4-FE2FE48D8371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17" name="2 CuadroTexto">
            <a:extLst>
              <a:ext uri="{FF2B5EF4-FFF2-40B4-BE49-F238E27FC236}">
                <a16:creationId xmlns:a16="http://schemas.microsoft.com/office/drawing/2014/main" id="{3DC80943-7299-499F-990D-2AF98057674C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18" name="2 CuadroTexto">
            <a:extLst>
              <a:ext uri="{FF2B5EF4-FFF2-40B4-BE49-F238E27FC236}">
                <a16:creationId xmlns:a16="http://schemas.microsoft.com/office/drawing/2014/main" id="{ADD737A0-2A5C-440E-B861-D23002CA098D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20" name="2 CuadroTexto">
            <a:extLst>
              <a:ext uri="{FF2B5EF4-FFF2-40B4-BE49-F238E27FC236}">
                <a16:creationId xmlns:a16="http://schemas.microsoft.com/office/drawing/2014/main" id="{DF3F8E46-BBB7-4C88-B393-2F28BC51B954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21" name="2 CuadroTexto">
            <a:extLst>
              <a:ext uri="{FF2B5EF4-FFF2-40B4-BE49-F238E27FC236}">
                <a16:creationId xmlns:a16="http://schemas.microsoft.com/office/drawing/2014/main" id="{59365FFB-1F65-41BC-8957-E5529744A3FB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22" name="2 CuadroTexto">
            <a:extLst>
              <a:ext uri="{FF2B5EF4-FFF2-40B4-BE49-F238E27FC236}">
                <a16:creationId xmlns:a16="http://schemas.microsoft.com/office/drawing/2014/main" id="{99FAF11B-44C7-453E-AE03-D88C5A08A46F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23" name="2 CuadroTexto">
            <a:extLst>
              <a:ext uri="{FF2B5EF4-FFF2-40B4-BE49-F238E27FC236}">
                <a16:creationId xmlns:a16="http://schemas.microsoft.com/office/drawing/2014/main" id="{DB0446D2-BEE4-4D9E-9847-0772A5B2AC94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F896C1D5-DB41-4EB4-A3B0-2BACAEC2D214}"/>
              </a:ext>
            </a:extLst>
          </p:cNvPr>
          <p:cNvSpPr/>
          <p:nvPr/>
        </p:nvSpPr>
        <p:spPr>
          <a:xfrm>
            <a:off x="-1000" y="-11321"/>
            <a:ext cx="9144000" cy="634388"/>
          </a:xfrm>
          <a:prstGeom prst="rect">
            <a:avLst/>
          </a:prstGeom>
          <a:gradFill flip="none" rotWithShape="1">
            <a:gsLst>
              <a:gs pos="100000">
                <a:srgbClr val="83A62A"/>
              </a:gs>
              <a:gs pos="0">
                <a:schemeClr val="tx1"/>
              </a:gs>
              <a:gs pos="9000">
                <a:schemeClr val="tx1"/>
              </a:gs>
              <a:gs pos="24000">
                <a:schemeClr val="accent3">
                  <a:lumMod val="50000"/>
                </a:schemeClr>
              </a:gs>
              <a:gs pos="61000">
                <a:srgbClr val="83A62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0E2BE4BB-7849-4FB8-97B5-4C21D6F9F8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-11321"/>
            <a:ext cx="1691680" cy="689203"/>
          </a:xfrm>
          <a:prstGeom prst="rect">
            <a:avLst/>
          </a:prstGeom>
        </p:spPr>
      </p:pic>
      <p:sp>
        <p:nvSpPr>
          <p:cNvPr id="26" name="2 CuadroTexto">
            <a:extLst>
              <a:ext uri="{FF2B5EF4-FFF2-40B4-BE49-F238E27FC236}">
                <a16:creationId xmlns:a16="http://schemas.microsoft.com/office/drawing/2014/main" id="{09695B78-19A2-4293-A752-1BA2BF87FCED}"/>
              </a:ext>
            </a:extLst>
          </p:cNvPr>
          <p:cNvSpPr txBox="1"/>
          <p:nvPr/>
        </p:nvSpPr>
        <p:spPr>
          <a:xfrm>
            <a:off x="480726" y="30632"/>
            <a:ext cx="6696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1.4.Caracterización de proyectos.</a:t>
            </a:r>
            <a:endParaRPr lang="es-E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206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572423" y="-33160"/>
            <a:ext cx="8571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Caracterización de proyectos internos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2483768" y="764704"/>
            <a:ext cx="5110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u="sng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Proyecto de </a:t>
            </a:r>
            <a:r>
              <a:rPr lang="es-ES" sz="2800" b="1" u="sng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I+D</a:t>
            </a:r>
            <a:r>
              <a:rPr lang="es-ES" sz="2800" b="1" u="sng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ES" sz="2800" b="1" u="sng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UNE166.01</a:t>
            </a:r>
            <a:r>
              <a:rPr lang="es-ES" sz="2800" b="1" u="sng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483399" y="6492875"/>
            <a:ext cx="660601" cy="365125"/>
          </a:xfrm>
        </p:spPr>
        <p:txBody>
          <a:bodyPr/>
          <a:lstStyle/>
          <a:p>
            <a:fld id="{DAD8BA2F-E335-4939-99DC-A7E50E548284}" type="slidenum">
              <a:rPr lang="en-US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</a:t>
            </a:fld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Agrupar 5"/>
          <p:cNvGrpSpPr/>
          <p:nvPr/>
        </p:nvGrpSpPr>
        <p:grpSpPr>
          <a:xfrm>
            <a:off x="1547664" y="1628800"/>
            <a:ext cx="6354664" cy="3732040"/>
            <a:chOff x="1422400" y="1485900"/>
            <a:chExt cx="7277100" cy="4064000"/>
          </a:xfrm>
        </p:grpSpPr>
        <p:sp>
          <p:nvSpPr>
            <p:cNvPr id="14" name="Rectángulo 4"/>
            <p:cNvSpPr/>
            <p:nvPr/>
          </p:nvSpPr>
          <p:spPr>
            <a:xfrm>
              <a:off x="1447800" y="1485900"/>
              <a:ext cx="7251700" cy="406400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algn="ctr">
                <a:buClr>
                  <a:srgbClr val="008000"/>
                </a:buClr>
              </a:pPr>
              <a:r>
                <a:rPr lang="es-ES_tradnl" sz="2400" b="1" dirty="0"/>
                <a:t>Objetivos y estado del arte</a:t>
              </a:r>
            </a:p>
          </p:txBody>
        </p:sp>
        <p:sp>
          <p:nvSpPr>
            <p:cNvPr id="15" name="Rectángulo 8"/>
            <p:cNvSpPr/>
            <p:nvPr/>
          </p:nvSpPr>
          <p:spPr>
            <a:xfrm>
              <a:off x="1447800" y="2362200"/>
              <a:ext cx="7251700" cy="406400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algn="ctr">
                <a:buClr>
                  <a:srgbClr val="008000"/>
                </a:buClr>
              </a:pPr>
              <a:r>
                <a:rPr lang="es-ES_tradnl" sz="2400" b="1" dirty="0"/>
                <a:t>Planificación</a:t>
              </a:r>
            </a:p>
          </p:txBody>
        </p:sp>
        <p:sp>
          <p:nvSpPr>
            <p:cNvPr id="16" name="Rectángulo 9"/>
            <p:cNvSpPr/>
            <p:nvPr/>
          </p:nvSpPr>
          <p:spPr>
            <a:xfrm>
              <a:off x="1422400" y="3200400"/>
              <a:ext cx="7251700" cy="406400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algn="ctr">
                <a:buClr>
                  <a:srgbClr val="008000"/>
                </a:buClr>
              </a:pPr>
              <a:r>
                <a:rPr lang="es-ES_tradnl" sz="2400" b="1" dirty="0"/>
                <a:t>Presupuesto</a:t>
              </a:r>
            </a:p>
          </p:txBody>
        </p:sp>
        <p:sp>
          <p:nvSpPr>
            <p:cNvPr id="17" name="Rectángulo 10"/>
            <p:cNvSpPr/>
            <p:nvPr/>
          </p:nvSpPr>
          <p:spPr>
            <a:xfrm>
              <a:off x="1422400" y="4203700"/>
              <a:ext cx="7251700" cy="406400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algn="ctr">
                <a:buClr>
                  <a:srgbClr val="008000"/>
                </a:buClr>
              </a:pPr>
              <a:r>
                <a:rPr lang="es-ES_tradnl" sz="2400" b="1" dirty="0"/>
                <a:t>Plan de Calidad del Proyecto</a:t>
              </a:r>
            </a:p>
          </p:txBody>
        </p:sp>
        <p:sp>
          <p:nvSpPr>
            <p:cNvPr id="18" name="Rectángulo 11"/>
            <p:cNvSpPr/>
            <p:nvPr/>
          </p:nvSpPr>
          <p:spPr>
            <a:xfrm>
              <a:off x="1447800" y="5143500"/>
              <a:ext cx="7251700" cy="406400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algn="ctr">
                <a:buClr>
                  <a:srgbClr val="008000"/>
                </a:buClr>
              </a:pPr>
              <a:r>
                <a:rPr lang="es-ES_tradnl" sz="2400" b="1" dirty="0"/>
                <a:t>Plan de Explotación  del Proyecto</a:t>
              </a:r>
            </a:p>
          </p:txBody>
        </p:sp>
      </p:grpSp>
      <p:sp>
        <p:nvSpPr>
          <p:cNvPr id="13" name="2 CuadroTexto">
            <a:extLst>
              <a:ext uri="{FF2B5EF4-FFF2-40B4-BE49-F238E27FC236}">
                <a16:creationId xmlns:a16="http://schemas.microsoft.com/office/drawing/2014/main" id="{43B2B8D0-5B92-45A5-880A-45BCF25D236C}"/>
              </a:ext>
            </a:extLst>
          </p:cNvPr>
          <p:cNvSpPr txBox="1"/>
          <p:nvPr/>
        </p:nvSpPr>
        <p:spPr>
          <a:xfrm>
            <a:off x="578351" y="1"/>
            <a:ext cx="8674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Caracterización de proyectos externos</a:t>
            </a:r>
          </a:p>
        </p:txBody>
      </p:sp>
      <p:sp>
        <p:nvSpPr>
          <p:cNvPr id="19" name="2 CuadroTexto">
            <a:extLst>
              <a:ext uri="{FF2B5EF4-FFF2-40B4-BE49-F238E27FC236}">
                <a16:creationId xmlns:a16="http://schemas.microsoft.com/office/drawing/2014/main" id="{49B18CEE-59D3-478E-BB11-B3391B46C8BC}"/>
              </a:ext>
            </a:extLst>
          </p:cNvPr>
          <p:cNvSpPr txBox="1"/>
          <p:nvPr/>
        </p:nvSpPr>
        <p:spPr>
          <a:xfrm>
            <a:off x="578351" y="1"/>
            <a:ext cx="8674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Caracterización de proyectos externos</a:t>
            </a:r>
          </a:p>
        </p:txBody>
      </p:sp>
      <p:sp>
        <p:nvSpPr>
          <p:cNvPr id="20" name="2 CuadroTexto">
            <a:extLst>
              <a:ext uri="{FF2B5EF4-FFF2-40B4-BE49-F238E27FC236}">
                <a16:creationId xmlns:a16="http://schemas.microsoft.com/office/drawing/2014/main" id="{29D2B6EF-3EA8-4AB6-B813-12A35A17BE37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21" name="2 CuadroTexto">
            <a:extLst>
              <a:ext uri="{FF2B5EF4-FFF2-40B4-BE49-F238E27FC236}">
                <a16:creationId xmlns:a16="http://schemas.microsoft.com/office/drawing/2014/main" id="{675A66C0-2CAA-4A35-9753-D22283302CD4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22" name="2 CuadroTexto">
            <a:extLst>
              <a:ext uri="{FF2B5EF4-FFF2-40B4-BE49-F238E27FC236}">
                <a16:creationId xmlns:a16="http://schemas.microsoft.com/office/drawing/2014/main" id="{DDBAE8E4-218C-4E24-84E5-0AA073D3CD3A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23" name="2 CuadroTexto">
            <a:extLst>
              <a:ext uri="{FF2B5EF4-FFF2-40B4-BE49-F238E27FC236}">
                <a16:creationId xmlns:a16="http://schemas.microsoft.com/office/drawing/2014/main" id="{0DADF10B-1765-4ACE-95A4-971C253DC534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24" name="2 CuadroTexto">
            <a:extLst>
              <a:ext uri="{FF2B5EF4-FFF2-40B4-BE49-F238E27FC236}">
                <a16:creationId xmlns:a16="http://schemas.microsoft.com/office/drawing/2014/main" id="{1330A150-A0A6-4128-84ED-495A8C151883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25" name="2 CuadroTexto">
            <a:extLst>
              <a:ext uri="{FF2B5EF4-FFF2-40B4-BE49-F238E27FC236}">
                <a16:creationId xmlns:a16="http://schemas.microsoft.com/office/drawing/2014/main" id="{D0CABFAD-82FA-49C3-BCDA-FEA3C10AE9E5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26" name="2 CuadroTexto">
            <a:extLst>
              <a:ext uri="{FF2B5EF4-FFF2-40B4-BE49-F238E27FC236}">
                <a16:creationId xmlns:a16="http://schemas.microsoft.com/office/drawing/2014/main" id="{72EECCF3-0DEE-4395-A15B-EF26720DCE10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27" name="2 CuadroTexto">
            <a:extLst>
              <a:ext uri="{FF2B5EF4-FFF2-40B4-BE49-F238E27FC236}">
                <a16:creationId xmlns:a16="http://schemas.microsoft.com/office/drawing/2014/main" id="{A21348BC-6166-4E74-B391-F55608A56BE5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28" name="2 CuadroTexto">
            <a:extLst>
              <a:ext uri="{FF2B5EF4-FFF2-40B4-BE49-F238E27FC236}">
                <a16:creationId xmlns:a16="http://schemas.microsoft.com/office/drawing/2014/main" id="{1DB4308D-99AD-43FF-BCAA-AF2BB97D5D33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29" name="2 CuadroTexto">
            <a:extLst>
              <a:ext uri="{FF2B5EF4-FFF2-40B4-BE49-F238E27FC236}">
                <a16:creationId xmlns:a16="http://schemas.microsoft.com/office/drawing/2014/main" id="{19B02712-10E4-42CB-ADB0-AE03B3E2E8C9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30" name="2 CuadroTexto">
            <a:extLst>
              <a:ext uri="{FF2B5EF4-FFF2-40B4-BE49-F238E27FC236}">
                <a16:creationId xmlns:a16="http://schemas.microsoft.com/office/drawing/2014/main" id="{63FD5B33-1124-4214-8313-44A877C8A7ED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9FF4D02E-9869-4E2F-97CB-E71899A19020}"/>
              </a:ext>
            </a:extLst>
          </p:cNvPr>
          <p:cNvSpPr/>
          <p:nvPr/>
        </p:nvSpPr>
        <p:spPr>
          <a:xfrm>
            <a:off x="-1000" y="-11321"/>
            <a:ext cx="9144000" cy="634388"/>
          </a:xfrm>
          <a:prstGeom prst="rect">
            <a:avLst/>
          </a:prstGeom>
          <a:gradFill flip="none" rotWithShape="1">
            <a:gsLst>
              <a:gs pos="100000">
                <a:srgbClr val="83A62A"/>
              </a:gs>
              <a:gs pos="0">
                <a:schemeClr val="tx1"/>
              </a:gs>
              <a:gs pos="9000">
                <a:schemeClr val="tx1"/>
              </a:gs>
              <a:gs pos="24000">
                <a:schemeClr val="accent3">
                  <a:lumMod val="50000"/>
                </a:schemeClr>
              </a:gs>
              <a:gs pos="61000">
                <a:srgbClr val="83A62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658E9E69-BE13-4837-B514-D6066BE949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-11321"/>
            <a:ext cx="1691680" cy="689203"/>
          </a:xfrm>
          <a:prstGeom prst="rect">
            <a:avLst/>
          </a:prstGeom>
        </p:spPr>
      </p:pic>
      <p:sp>
        <p:nvSpPr>
          <p:cNvPr id="33" name="2 CuadroTexto">
            <a:extLst>
              <a:ext uri="{FF2B5EF4-FFF2-40B4-BE49-F238E27FC236}">
                <a16:creationId xmlns:a16="http://schemas.microsoft.com/office/drawing/2014/main" id="{D48068FB-DE84-4662-8DB8-D406F0C94808}"/>
              </a:ext>
            </a:extLst>
          </p:cNvPr>
          <p:cNvSpPr txBox="1"/>
          <p:nvPr/>
        </p:nvSpPr>
        <p:spPr>
          <a:xfrm>
            <a:off x="480726" y="30632"/>
            <a:ext cx="6696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1.4.Caracterización de proyectos.</a:t>
            </a:r>
            <a:endParaRPr lang="es-E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909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954023" y="1052736"/>
            <a:ext cx="7488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u="sng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 1. El concepto de proyecto industrial</a:t>
            </a:r>
          </a:p>
        </p:txBody>
      </p:sp>
      <p:sp>
        <p:nvSpPr>
          <p:cNvPr id="6" name="5 Rectángulo"/>
          <p:cNvSpPr/>
          <p:nvPr/>
        </p:nvSpPr>
        <p:spPr>
          <a:xfrm>
            <a:off x="1259632" y="1916832"/>
            <a:ext cx="7992888" cy="2144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400"/>
              </a:spcBef>
            </a:pPr>
            <a:r>
              <a:rPr lang="es-ES_tradnl" sz="2400" dirty="0">
                <a:latin typeface="Arial" panose="020B0604020202020204" pitchFamily="34" charset="0"/>
                <a:cs typeface="Arial" panose="020B0604020202020204" pitchFamily="34" charset="0"/>
              </a:rPr>
              <a:t>1.1. El concepto de un proyecto industrial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400"/>
              </a:spcBef>
            </a:pPr>
            <a:r>
              <a:rPr lang="es-ES_tradn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1.2. El contexto de un proyecto de Telecomunicación</a:t>
            </a:r>
            <a:endParaRPr lang="es-ES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400"/>
              </a:spcBef>
            </a:pPr>
            <a:r>
              <a:rPr lang="es-ES_tradn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1.3. Caracterización de proyectos externos</a:t>
            </a:r>
            <a:endParaRPr lang="es-ES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400"/>
              </a:spcBef>
            </a:pPr>
            <a:r>
              <a:rPr lang="es-ES_tradn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1.4. </a:t>
            </a:r>
            <a:r>
              <a:rPr lang="es-E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Caracterización de proyectos I+D+i</a:t>
            </a:r>
          </a:p>
          <a:p>
            <a:pPr lvl="0">
              <a:spcBef>
                <a:spcPts val="400"/>
              </a:spcBef>
            </a:pPr>
            <a:r>
              <a:rPr lang="es-ES_tradnl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1.5. La gestión de proyectos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676456" y="6381328"/>
            <a:ext cx="370384" cy="365125"/>
          </a:xfrm>
        </p:spPr>
        <p:txBody>
          <a:bodyPr/>
          <a:lstStyle/>
          <a:p>
            <a:fld id="{DAD8BA2F-E335-4939-99DC-A7E50E548284}" type="slidenum">
              <a:rPr lang="en-US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2 CuadroTexto">
            <a:extLst>
              <a:ext uri="{FF2B5EF4-FFF2-40B4-BE49-F238E27FC236}">
                <a16:creationId xmlns:a16="http://schemas.microsoft.com/office/drawing/2014/main" id="{652EEA53-56B4-4C16-BD7F-67FE0678713B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66DF872-2AF4-4CFE-82B8-821B83151312}"/>
              </a:ext>
            </a:extLst>
          </p:cNvPr>
          <p:cNvSpPr/>
          <p:nvPr/>
        </p:nvSpPr>
        <p:spPr>
          <a:xfrm>
            <a:off x="-1000" y="-11321"/>
            <a:ext cx="9144000" cy="634388"/>
          </a:xfrm>
          <a:prstGeom prst="rect">
            <a:avLst/>
          </a:prstGeom>
          <a:gradFill flip="none" rotWithShape="1">
            <a:gsLst>
              <a:gs pos="100000">
                <a:srgbClr val="83A62A"/>
              </a:gs>
              <a:gs pos="0">
                <a:schemeClr val="tx1"/>
              </a:gs>
              <a:gs pos="9000">
                <a:schemeClr val="tx1"/>
              </a:gs>
              <a:gs pos="24000">
                <a:schemeClr val="accent3">
                  <a:lumMod val="50000"/>
                </a:schemeClr>
              </a:gs>
              <a:gs pos="61000">
                <a:srgbClr val="83A62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FA696ED-9E78-4F6B-AA40-0757180B8D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-11321"/>
            <a:ext cx="1691680" cy="689203"/>
          </a:xfrm>
          <a:prstGeom prst="rect">
            <a:avLst/>
          </a:prstGeom>
        </p:spPr>
      </p:pic>
      <p:sp>
        <p:nvSpPr>
          <p:cNvPr id="12" name="2 CuadroTexto">
            <a:extLst>
              <a:ext uri="{FF2B5EF4-FFF2-40B4-BE49-F238E27FC236}">
                <a16:creationId xmlns:a16="http://schemas.microsoft.com/office/drawing/2014/main" id="{089F7C7A-6F3E-43FA-A09B-0233B91E0462}"/>
              </a:ext>
            </a:extLst>
          </p:cNvPr>
          <p:cNvSpPr txBox="1"/>
          <p:nvPr/>
        </p:nvSpPr>
        <p:spPr>
          <a:xfrm>
            <a:off x="3147432" y="17566"/>
            <a:ext cx="1367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  <a:endParaRPr lang="es-E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1614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3485761" y="764704"/>
            <a:ext cx="2382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u="sng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Financiación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548618" y="6470209"/>
            <a:ext cx="595382" cy="365125"/>
          </a:xfrm>
        </p:spPr>
        <p:txBody>
          <a:bodyPr/>
          <a:lstStyle/>
          <a:p>
            <a:fld id="{DAD8BA2F-E335-4939-99DC-A7E50E548284}" type="slidenum">
              <a:rPr lang="en-US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fld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572423" y="-33160"/>
            <a:ext cx="8571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Caracterización de proyectos internos</a:t>
            </a:r>
          </a:p>
        </p:txBody>
      </p:sp>
      <p:sp>
        <p:nvSpPr>
          <p:cNvPr id="12" name="Rectángulo 1"/>
          <p:cNvSpPr/>
          <p:nvPr/>
        </p:nvSpPr>
        <p:spPr>
          <a:xfrm>
            <a:off x="1187624" y="1228424"/>
            <a:ext cx="7480300" cy="2286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Financiación</a:t>
            </a:r>
          </a:p>
          <a:p>
            <a:endParaRPr lang="es-E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008000"/>
              </a:buClr>
            </a:pP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Subvenciones a fondo perdido</a:t>
            </a:r>
          </a:p>
          <a:p>
            <a:pPr>
              <a:buClr>
                <a:srgbClr val="008000"/>
              </a:buClr>
            </a:pP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Ayudas reembolsables ( préstamos)</a:t>
            </a:r>
          </a:p>
          <a:p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Intensidades máximas de ayuda</a:t>
            </a:r>
          </a:p>
          <a:p>
            <a:r>
              <a:rPr lang="es-ES_tradnl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a) investigación fundamental: 100 %;</a:t>
            </a:r>
            <a:endParaRPr lang="es-E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_tradnl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b) investigación industrial: 50 %;</a:t>
            </a:r>
            <a:endParaRPr lang="es-E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s-ES_tradnl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c) desarrollo experimental: 25 %.</a:t>
            </a: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ángulo 9"/>
          <p:cNvSpPr/>
          <p:nvPr/>
        </p:nvSpPr>
        <p:spPr>
          <a:xfrm>
            <a:off x="1206674" y="3628724"/>
            <a:ext cx="7397750" cy="31115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400" b="1" dirty="0">
                <a:solidFill>
                  <a:srgbClr val="B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Deducciones Fiscales</a:t>
            </a:r>
          </a:p>
          <a:p>
            <a:r>
              <a:rPr lang="es-ES" sz="2400" b="1" dirty="0">
                <a:solidFill>
                  <a:srgbClr val="BD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Desgravaciones </a:t>
            </a:r>
          </a:p>
          <a:p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 la cuota de la SS</a:t>
            </a:r>
          </a:p>
          <a:p>
            <a:endParaRPr lang="es-E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Gastos Subvencionables</a:t>
            </a:r>
            <a:endParaRPr lang="es-ES_tradnl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charset="2"/>
              <a:buChar char="§"/>
            </a:pPr>
            <a:r>
              <a:rPr lang="es-ES_tradnl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Gastos de personal relacionados </a:t>
            </a: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es-ES_tradnl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con las actividades descritas.</a:t>
            </a:r>
            <a:endParaRPr lang="es-E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charset="2"/>
              <a:buChar char="§"/>
            </a:pPr>
            <a:r>
              <a:rPr lang="es-ES_tradnl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Servicios exteriores y suministros.</a:t>
            </a:r>
            <a:endParaRPr lang="es-E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charset="2"/>
              <a:buChar char="§"/>
            </a:pPr>
            <a:r>
              <a:rPr lang="es-ES_tradnl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Materias primas y 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charset="2"/>
              <a:buChar char="§"/>
            </a:pPr>
            <a:r>
              <a:rPr lang="es-ES_tradnl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aprovisionamientos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5" name="CuadroTexto 2"/>
          <p:cNvSpPr txBox="1"/>
          <p:nvPr/>
        </p:nvSpPr>
        <p:spPr>
          <a:xfrm>
            <a:off x="6146974" y="1672924"/>
            <a:ext cx="2489200" cy="160043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00FF"/>
                </a:solidFill>
              </a:rPr>
              <a:t>Gastos Subvencionables</a:t>
            </a:r>
          </a:p>
          <a:p>
            <a:pPr marL="285750" indent="-285750">
              <a:buClr>
                <a:schemeClr val="accent2"/>
              </a:buClr>
              <a:buFont typeface="Wingdings" charset="2"/>
              <a:buChar char="§"/>
            </a:pPr>
            <a:r>
              <a:rPr lang="es-ES" sz="1600" dirty="0">
                <a:solidFill>
                  <a:srgbClr val="0000FF"/>
                </a:solidFill>
              </a:rPr>
              <a:t>Gastos de Personal</a:t>
            </a:r>
          </a:p>
          <a:p>
            <a:pPr marL="285750" indent="-285750">
              <a:buClr>
                <a:schemeClr val="accent2"/>
              </a:buClr>
              <a:buFont typeface="Wingdings" charset="2"/>
              <a:buChar char="§"/>
            </a:pPr>
            <a:r>
              <a:rPr lang="es-ES" sz="1600" dirty="0">
                <a:solidFill>
                  <a:srgbClr val="0000FF"/>
                </a:solidFill>
              </a:rPr>
              <a:t>Material Fungible</a:t>
            </a:r>
          </a:p>
          <a:p>
            <a:pPr marL="285750" indent="-285750">
              <a:buClr>
                <a:schemeClr val="accent2"/>
              </a:buClr>
              <a:buFont typeface="Wingdings" charset="2"/>
              <a:buChar char="§"/>
            </a:pPr>
            <a:r>
              <a:rPr lang="es-ES" sz="1600" dirty="0">
                <a:solidFill>
                  <a:srgbClr val="0000FF"/>
                </a:solidFill>
              </a:rPr>
              <a:t>Instrumental</a:t>
            </a:r>
          </a:p>
          <a:p>
            <a:pPr marL="285750" indent="-285750">
              <a:buClr>
                <a:schemeClr val="accent2"/>
              </a:buClr>
              <a:buFont typeface="Wingdings" charset="2"/>
              <a:buChar char="§"/>
            </a:pPr>
            <a:r>
              <a:rPr lang="es-ES" sz="1600" dirty="0">
                <a:solidFill>
                  <a:srgbClr val="0000FF"/>
                </a:solidFill>
              </a:rPr>
              <a:t>Subcontrataciones</a:t>
            </a:r>
          </a:p>
          <a:p>
            <a:pPr marL="285750" indent="-285750">
              <a:buClr>
                <a:schemeClr val="accent2"/>
              </a:buClr>
              <a:buFont typeface="Wingdings" charset="2"/>
              <a:buChar char="§"/>
            </a:pPr>
            <a:r>
              <a:rPr lang="es-ES" sz="1600" dirty="0">
                <a:solidFill>
                  <a:srgbClr val="0000FF"/>
                </a:solidFill>
              </a:rPr>
              <a:t>Otros Gastos</a:t>
            </a:r>
          </a:p>
        </p:txBody>
      </p:sp>
      <p:pic>
        <p:nvPicPr>
          <p:cNvPr id="16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514" y="3628724"/>
            <a:ext cx="4171950" cy="3024048"/>
          </a:xfrm>
          <a:prstGeom prst="rect">
            <a:avLst/>
          </a:prstGeom>
        </p:spPr>
      </p:pic>
      <p:sp>
        <p:nvSpPr>
          <p:cNvPr id="11" name="2 CuadroTexto">
            <a:extLst>
              <a:ext uri="{FF2B5EF4-FFF2-40B4-BE49-F238E27FC236}">
                <a16:creationId xmlns:a16="http://schemas.microsoft.com/office/drawing/2014/main" id="{3D7DE9FD-FD5B-4DFA-B0D1-2436C278DD6F}"/>
              </a:ext>
            </a:extLst>
          </p:cNvPr>
          <p:cNvSpPr txBox="1"/>
          <p:nvPr/>
        </p:nvSpPr>
        <p:spPr>
          <a:xfrm>
            <a:off x="578351" y="1"/>
            <a:ext cx="8674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Caracterización de proyectos externos</a:t>
            </a:r>
          </a:p>
        </p:txBody>
      </p:sp>
      <p:sp>
        <p:nvSpPr>
          <p:cNvPr id="13" name="2 CuadroTexto">
            <a:extLst>
              <a:ext uri="{FF2B5EF4-FFF2-40B4-BE49-F238E27FC236}">
                <a16:creationId xmlns:a16="http://schemas.microsoft.com/office/drawing/2014/main" id="{FC8D0B8E-28CE-4A2B-84DC-A175AB1A391F}"/>
              </a:ext>
            </a:extLst>
          </p:cNvPr>
          <p:cNvSpPr txBox="1"/>
          <p:nvPr/>
        </p:nvSpPr>
        <p:spPr>
          <a:xfrm>
            <a:off x="578351" y="1"/>
            <a:ext cx="8674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Caracterización de proyectos externos</a:t>
            </a:r>
          </a:p>
        </p:txBody>
      </p:sp>
      <p:sp>
        <p:nvSpPr>
          <p:cNvPr id="17" name="2 CuadroTexto">
            <a:extLst>
              <a:ext uri="{FF2B5EF4-FFF2-40B4-BE49-F238E27FC236}">
                <a16:creationId xmlns:a16="http://schemas.microsoft.com/office/drawing/2014/main" id="{7C288C77-23B4-4D4E-87B2-D58577F5D3FD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18" name="2 CuadroTexto">
            <a:extLst>
              <a:ext uri="{FF2B5EF4-FFF2-40B4-BE49-F238E27FC236}">
                <a16:creationId xmlns:a16="http://schemas.microsoft.com/office/drawing/2014/main" id="{2E50154F-A479-427B-A66F-EDE0B94A08E8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19" name="2 CuadroTexto">
            <a:extLst>
              <a:ext uri="{FF2B5EF4-FFF2-40B4-BE49-F238E27FC236}">
                <a16:creationId xmlns:a16="http://schemas.microsoft.com/office/drawing/2014/main" id="{AFF7F861-8995-4DCE-9CA4-C2C9CF83CDD8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20" name="2 CuadroTexto">
            <a:extLst>
              <a:ext uri="{FF2B5EF4-FFF2-40B4-BE49-F238E27FC236}">
                <a16:creationId xmlns:a16="http://schemas.microsoft.com/office/drawing/2014/main" id="{21051964-87FF-4A1F-BDEC-7C85EFA7AF21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21" name="2 CuadroTexto">
            <a:extLst>
              <a:ext uri="{FF2B5EF4-FFF2-40B4-BE49-F238E27FC236}">
                <a16:creationId xmlns:a16="http://schemas.microsoft.com/office/drawing/2014/main" id="{DF53B34E-06FD-48EC-A031-F9FAB56AD1AC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22" name="2 CuadroTexto">
            <a:extLst>
              <a:ext uri="{FF2B5EF4-FFF2-40B4-BE49-F238E27FC236}">
                <a16:creationId xmlns:a16="http://schemas.microsoft.com/office/drawing/2014/main" id="{4A660923-6822-40D5-B87A-F6466B227729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23" name="2 CuadroTexto">
            <a:extLst>
              <a:ext uri="{FF2B5EF4-FFF2-40B4-BE49-F238E27FC236}">
                <a16:creationId xmlns:a16="http://schemas.microsoft.com/office/drawing/2014/main" id="{38CD51BA-98E1-4FC2-9A6A-B9A750139DC2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24" name="2 CuadroTexto">
            <a:extLst>
              <a:ext uri="{FF2B5EF4-FFF2-40B4-BE49-F238E27FC236}">
                <a16:creationId xmlns:a16="http://schemas.microsoft.com/office/drawing/2014/main" id="{F2618D7A-70BB-4C70-A233-DA6EB0BAF7C5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25" name="2 CuadroTexto">
            <a:extLst>
              <a:ext uri="{FF2B5EF4-FFF2-40B4-BE49-F238E27FC236}">
                <a16:creationId xmlns:a16="http://schemas.microsoft.com/office/drawing/2014/main" id="{4E208AAE-EF26-4CB3-8C5A-E6EFE13EAF2C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26" name="2 CuadroTexto">
            <a:extLst>
              <a:ext uri="{FF2B5EF4-FFF2-40B4-BE49-F238E27FC236}">
                <a16:creationId xmlns:a16="http://schemas.microsoft.com/office/drawing/2014/main" id="{758966C3-9DFC-41B7-AA73-37FCCE484A63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27" name="2 CuadroTexto">
            <a:extLst>
              <a:ext uri="{FF2B5EF4-FFF2-40B4-BE49-F238E27FC236}">
                <a16:creationId xmlns:a16="http://schemas.microsoft.com/office/drawing/2014/main" id="{D30B7E40-7F57-4747-B5AC-8D7502B52C14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43629390-F7B2-41FF-85C8-45A9922E57C5}"/>
              </a:ext>
            </a:extLst>
          </p:cNvPr>
          <p:cNvSpPr/>
          <p:nvPr/>
        </p:nvSpPr>
        <p:spPr>
          <a:xfrm>
            <a:off x="-1000" y="-11321"/>
            <a:ext cx="9144000" cy="634388"/>
          </a:xfrm>
          <a:prstGeom prst="rect">
            <a:avLst/>
          </a:prstGeom>
          <a:gradFill flip="none" rotWithShape="1">
            <a:gsLst>
              <a:gs pos="100000">
                <a:srgbClr val="83A62A"/>
              </a:gs>
              <a:gs pos="0">
                <a:schemeClr val="tx1"/>
              </a:gs>
              <a:gs pos="9000">
                <a:schemeClr val="tx1"/>
              </a:gs>
              <a:gs pos="24000">
                <a:schemeClr val="accent3">
                  <a:lumMod val="50000"/>
                </a:schemeClr>
              </a:gs>
              <a:gs pos="61000">
                <a:srgbClr val="83A62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21D099F1-F335-497D-8711-C8B479EB83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-11321"/>
            <a:ext cx="1691680" cy="689203"/>
          </a:xfrm>
          <a:prstGeom prst="rect">
            <a:avLst/>
          </a:prstGeom>
        </p:spPr>
      </p:pic>
      <p:sp>
        <p:nvSpPr>
          <p:cNvPr id="30" name="2 CuadroTexto">
            <a:extLst>
              <a:ext uri="{FF2B5EF4-FFF2-40B4-BE49-F238E27FC236}">
                <a16:creationId xmlns:a16="http://schemas.microsoft.com/office/drawing/2014/main" id="{BDB0E530-7D16-4607-A469-32CFECA25E05}"/>
              </a:ext>
            </a:extLst>
          </p:cNvPr>
          <p:cNvSpPr txBox="1"/>
          <p:nvPr/>
        </p:nvSpPr>
        <p:spPr>
          <a:xfrm>
            <a:off x="480726" y="30632"/>
            <a:ext cx="6696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1.4.Caracterización de proyectos.</a:t>
            </a:r>
            <a:endParaRPr lang="es-E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485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954023" y="1052736"/>
            <a:ext cx="7488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u="sng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 1. El concepto de proyecto industrial</a:t>
            </a:r>
          </a:p>
        </p:txBody>
      </p:sp>
      <p:sp>
        <p:nvSpPr>
          <p:cNvPr id="6" name="5 Rectángulo"/>
          <p:cNvSpPr/>
          <p:nvPr/>
        </p:nvSpPr>
        <p:spPr>
          <a:xfrm>
            <a:off x="1259632" y="1916832"/>
            <a:ext cx="7992888" cy="2564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400"/>
              </a:spcBef>
            </a:pPr>
            <a:r>
              <a:rPr lang="es-ES_tradnl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un proyecto industrial</a:t>
            </a:r>
            <a:endParaRPr lang="es-E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400"/>
              </a:spcBef>
            </a:pPr>
            <a:r>
              <a:rPr lang="es-ES_tradnl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1.2. El contexto de un proyecto de Telecomunicación</a:t>
            </a:r>
            <a:endParaRPr lang="es-E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400"/>
              </a:spcBef>
            </a:pPr>
            <a:r>
              <a:rPr lang="es-ES_tradnl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1.3. Caracterización de proyectos externos</a:t>
            </a:r>
            <a:endParaRPr lang="es-E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400"/>
              </a:spcBef>
            </a:pPr>
            <a:r>
              <a:rPr lang="es-ES_tradnl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1.4. </a:t>
            </a:r>
            <a:r>
              <a:rPr lang="es-ES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Caracterización de proyectos I+D+i</a:t>
            </a:r>
          </a:p>
          <a:p>
            <a:pPr>
              <a:spcBef>
                <a:spcPts val="400"/>
              </a:spcBef>
            </a:pPr>
            <a:r>
              <a:rPr lang="es-ES_tradnl" sz="2400" dirty="0">
                <a:latin typeface="Arial" panose="020B0604020202020204" pitchFamily="34" charset="0"/>
                <a:cs typeface="Arial" panose="020B0604020202020204" pitchFamily="34" charset="0"/>
              </a:rPr>
              <a:t>1.5.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La gestión de proyectos</a:t>
            </a:r>
            <a:endParaRPr lang="en-US" sz="2400" dirty="0"/>
          </a:p>
          <a:p>
            <a:pPr lvl="0">
              <a:spcBef>
                <a:spcPts val="400"/>
              </a:spcBef>
            </a:pPr>
            <a:endParaRPr lang="en-US" sz="2400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548618" y="6492875"/>
            <a:ext cx="595382" cy="365125"/>
          </a:xfrm>
        </p:spPr>
        <p:txBody>
          <a:bodyPr/>
          <a:lstStyle/>
          <a:p>
            <a:fld id="{DAD8BA2F-E335-4939-99DC-A7E50E548284}" type="slidenum">
              <a:rPr lang="en-US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</a:t>
            </a:fld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2 CuadroTexto">
            <a:extLst>
              <a:ext uri="{FF2B5EF4-FFF2-40B4-BE49-F238E27FC236}">
                <a16:creationId xmlns:a16="http://schemas.microsoft.com/office/drawing/2014/main" id="{EC71FB85-10CA-44AA-871A-8113B6D54FBB}"/>
              </a:ext>
            </a:extLst>
          </p:cNvPr>
          <p:cNvSpPr txBox="1"/>
          <p:nvPr/>
        </p:nvSpPr>
        <p:spPr>
          <a:xfrm>
            <a:off x="578351" y="1"/>
            <a:ext cx="8674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Caracterización de proyectos externos</a:t>
            </a:r>
          </a:p>
        </p:txBody>
      </p:sp>
      <p:sp>
        <p:nvSpPr>
          <p:cNvPr id="9" name="2 CuadroTexto">
            <a:extLst>
              <a:ext uri="{FF2B5EF4-FFF2-40B4-BE49-F238E27FC236}">
                <a16:creationId xmlns:a16="http://schemas.microsoft.com/office/drawing/2014/main" id="{46ACFE88-962F-40C3-BBEE-6FCCFEC3E8AA}"/>
              </a:ext>
            </a:extLst>
          </p:cNvPr>
          <p:cNvSpPr txBox="1"/>
          <p:nvPr/>
        </p:nvSpPr>
        <p:spPr>
          <a:xfrm>
            <a:off x="578351" y="1"/>
            <a:ext cx="8674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Caracterización de proyectos externos</a:t>
            </a:r>
          </a:p>
        </p:txBody>
      </p:sp>
      <p:sp>
        <p:nvSpPr>
          <p:cNvPr id="10" name="2 CuadroTexto">
            <a:extLst>
              <a:ext uri="{FF2B5EF4-FFF2-40B4-BE49-F238E27FC236}">
                <a16:creationId xmlns:a16="http://schemas.microsoft.com/office/drawing/2014/main" id="{1B28A0A1-B222-4208-A3BB-D2AC73651B61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11" name="2 CuadroTexto">
            <a:extLst>
              <a:ext uri="{FF2B5EF4-FFF2-40B4-BE49-F238E27FC236}">
                <a16:creationId xmlns:a16="http://schemas.microsoft.com/office/drawing/2014/main" id="{36D0E1C8-E5B5-4DEF-ACBC-E376B9BC72BF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12" name="2 CuadroTexto">
            <a:extLst>
              <a:ext uri="{FF2B5EF4-FFF2-40B4-BE49-F238E27FC236}">
                <a16:creationId xmlns:a16="http://schemas.microsoft.com/office/drawing/2014/main" id="{D38DDB71-C4EE-458A-876A-0DD6167C0C63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13" name="2 CuadroTexto">
            <a:extLst>
              <a:ext uri="{FF2B5EF4-FFF2-40B4-BE49-F238E27FC236}">
                <a16:creationId xmlns:a16="http://schemas.microsoft.com/office/drawing/2014/main" id="{AEE7BA8F-9F06-46E2-82A8-32C594C910F5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14" name="2 CuadroTexto">
            <a:extLst>
              <a:ext uri="{FF2B5EF4-FFF2-40B4-BE49-F238E27FC236}">
                <a16:creationId xmlns:a16="http://schemas.microsoft.com/office/drawing/2014/main" id="{719B7588-18EC-4808-A85F-F8BE16E24F2C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15" name="2 CuadroTexto">
            <a:extLst>
              <a:ext uri="{FF2B5EF4-FFF2-40B4-BE49-F238E27FC236}">
                <a16:creationId xmlns:a16="http://schemas.microsoft.com/office/drawing/2014/main" id="{B3093280-D208-4656-A433-A61D793C10E9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16" name="2 CuadroTexto">
            <a:extLst>
              <a:ext uri="{FF2B5EF4-FFF2-40B4-BE49-F238E27FC236}">
                <a16:creationId xmlns:a16="http://schemas.microsoft.com/office/drawing/2014/main" id="{988B8AC4-5915-470E-ACB6-656AF0EF6510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17" name="2 CuadroTexto">
            <a:extLst>
              <a:ext uri="{FF2B5EF4-FFF2-40B4-BE49-F238E27FC236}">
                <a16:creationId xmlns:a16="http://schemas.microsoft.com/office/drawing/2014/main" id="{B623B076-8D32-458F-AA94-C5FBB7ED2474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18" name="2 CuadroTexto">
            <a:extLst>
              <a:ext uri="{FF2B5EF4-FFF2-40B4-BE49-F238E27FC236}">
                <a16:creationId xmlns:a16="http://schemas.microsoft.com/office/drawing/2014/main" id="{2174521E-1D52-426A-B528-BD580836196E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19" name="2 CuadroTexto">
            <a:extLst>
              <a:ext uri="{FF2B5EF4-FFF2-40B4-BE49-F238E27FC236}">
                <a16:creationId xmlns:a16="http://schemas.microsoft.com/office/drawing/2014/main" id="{A11BC33D-6934-493D-8B40-0F552DB40DE1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20" name="2 CuadroTexto">
            <a:extLst>
              <a:ext uri="{FF2B5EF4-FFF2-40B4-BE49-F238E27FC236}">
                <a16:creationId xmlns:a16="http://schemas.microsoft.com/office/drawing/2014/main" id="{ED8F3140-60CD-4F79-9D2F-20BCBAA054AA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E07AAF1-8BD2-4F9B-83D7-7A80BD978750}"/>
              </a:ext>
            </a:extLst>
          </p:cNvPr>
          <p:cNvSpPr/>
          <p:nvPr/>
        </p:nvSpPr>
        <p:spPr>
          <a:xfrm>
            <a:off x="-1000" y="-11321"/>
            <a:ext cx="9144000" cy="634388"/>
          </a:xfrm>
          <a:prstGeom prst="rect">
            <a:avLst/>
          </a:prstGeom>
          <a:gradFill flip="none" rotWithShape="1">
            <a:gsLst>
              <a:gs pos="100000">
                <a:srgbClr val="83A62A"/>
              </a:gs>
              <a:gs pos="0">
                <a:schemeClr val="tx1"/>
              </a:gs>
              <a:gs pos="9000">
                <a:schemeClr val="tx1"/>
              </a:gs>
              <a:gs pos="24000">
                <a:schemeClr val="accent3">
                  <a:lumMod val="50000"/>
                </a:schemeClr>
              </a:gs>
              <a:gs pos="61000">
                <a:srgbClr val="83A62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37B15E30-70B0-4359-823E-B0579C1E0F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-11321"/>
            <a:ext cx="1691680" cy="689203"/>
          </a:xfrm>
          <a:prstGeom prst="rect">
            <a:avLst/>
          </a:prstGeom>
        </p:spPr>
      </p:pic>
      <p:sp>
        <p:nvSpPr>
          <p:cNvPr id="23" name="2 CuadroTexto">
            <a:extLst>
              <a:ext uri="{FF2B5EF4-FFF2-40B4-BE49-F238E27FC236}">
                <a16:creationId xmlns:a16="http://schemas.microsoft.com/office/drawing/2014/main" id="{7143CB27-D898-41CC-A6C3-EC98236DCFA2}"/>
              </a:ext>
            </a:extLst>
          </p:cNvPr>
          <p:cNvSpPr txBox="1"/>
          <p:nvPr/>
        </p:nvSpPr>
        <p:spPr>
          <a:xfrm>
            <a:off x="3596648" y="13485"/>
            <a:ext cx="1367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  <a:endParaRPr lang="es-E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7963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195736" y="-33159"/>
            <a:ext cx="4903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Gestión de proyectos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2654261" y="764704"/>
            <a:ext cx="38619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u="sng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Gestión de proyectos</a:t>
            </a:r>
          </a:p>
          <a:p>
            <a:pPr algn="ctr"/>
            <a:r>
              <a:rPr lang="es-ES" sz="20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("</a:t>
            </a:r>
            <a:r>
              <a:rPr lang="es-ES" sz="2000" b="1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es-ES" sz="20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1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management</a:t>
            </a:r>
            <a:r>
              <a:rPr lang="es-ES" sz="20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")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548618" y="6436284"/>
            <a:ext cx="595382" cy="365125"/>
          </a:xfrm>
        </p:spPr>
        <p:txBody>
          <a:bodyPr/>
          <a:lstStyle/>
          <a:p>
            <a:fld id="{DAD8BA2F-E335-4939-99DC-A7E50E548284}" type="slidenum">
              <a:rPr lang="en-US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</a:t>
            </a:fld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9"/>
          <p:cNvSpPr/>
          <p:nvPr/>
        </p:nvSpPr>
        <p:spPr>
          <a:xfrm>
            <a:off x="782196" y="2996952"/>
            <a:ext cx="779068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rgbClr val="008000"/>
              </a:buClr>
            </a:pPr>
            <a:r>
              <a:rPr lang="es-ES" sz="1600" b="1" i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Conjunto de habilidades, técnicas y metodologías que, empleadas adecuadamente, permiten gestionar, planificar, coordinar, valorar, organizar, seguir y controlar un proyecto, de manera que se alcancen los objetivos previstos con los recursos disponibles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just">
              <a:buClr>
                <a:srgbClr val="008000"/>
              </a:buClr>
            </a:pP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>
                <a:srgbClr val="008000"/>
              </a:buClr>
            </a:pP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>
                <a:srgbClr val="008000"/>
              </a:buClr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Entre las tareas que se realizan en dirección de proyectos, están las siguientes: </a:t>
            </a:r>
          </a:p>
          <a:p>
            <a:pPr marL="1200150" lvl="2" indent="-285750" algn="just">
              <a:buClr>
                <a:srgbClr val="008000"/>
              </a:buClr>
              <a:buFont typeface="Wingdings" charset="2"/>
              <a:buChar char=""/>
            </a:pPr>
            <a:r>
              <a:rPr lang="es-ES" sz="1600" i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Identificación de actividades. </a:t>
            </a:r>
          </a:p>
          <a:p>
            <a:pPr marL="1200150" lvl="2" indent="-285750" algn="just">
              <a:buClr>
                <a:srgbClr val="008000"/>
              </a:buClr>
              <a:buFont typeface="Wingdings" charset="2"/>
              <a:buChar char=""/>
            </a:pPr>
            <a:r>
              <a:rPr lang="es-ES" sz="1600" i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Planificación. </a:t>
            </a:r>
          </a:p>
          <a:p>
            <a:pPr marL="1200150" lvl="2" indent="-285750" algn="just">
              <a:buClr>
                <a:srgbClr val="008000"/>
              </a:buClr>
              <a:buFont typeface="Wingdings" charset="2"/>
              <a:buChar char=""/>
            </a:pPr>
            <a:r>
              <a:rPr lang="es-ES" sz="1600" i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Valoración en tiempo y recursos (económicos, materiales y humanos) </a:t>
            </a:r>
          </a:p>
          <a:p>
            <a:pPr marL="1200150" lvl="2" indent="-285750" algn="just">
              <a:buClr>
                <a:srgbClr val="008000"/>
              </a:buClr>
              <a:buFont typeface="Wingdings" charset="2"/>
              <a:buChar char=""/>
            </a:pPr>
            <a:r>
              <a:rPr lang="es-ES" sz="1600" i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Seguimiento y control. </a:t>
            </a:r>
          </a:p>
          <a:p>
            <a:pPr marL="1200150" lvl="2" indent="-285750" algn="just">
              <a:buClr>
                <a:srgbClr val="008000"/>
              </a:buClr>
              <a:buFont typeface="Wingdings" charset="2"/>
              <a:buChar char=""/>
            </a:pPr>
            <a:r>
              <a:rPr lang="es-ES" sz="1600" i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Detección de riesgos y puesta en marcha de acciones/estrategias preventivas. </a:t>
            </a:r>
          </a:p>
          <a:p>
            <a:pPr marL="1200150" lvl="2" indent="-285750" algn="just">
              <a:buClr>
                <a:srgbClr val="008000"/>
              </a:buClr>
              <a:buFont typeface="Wingdings" charset="2"/>
              <a:buChar char=""/>
            </a:pPr>
            <a:r>
              <a:rPr lang="es-ES" sz="1600" i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Liderazgo, gestión, coordinación y motivación del equipo humano, etc. </a:t>
            </a:r>
          </a:p>
        </p:txBody>
      </p:sp>
      <p:sp>
        <p:nvSpPr>
          <p:cNvPr id="9" name="2 CuadroTexto">
            <a:extLst>
              <a:ext uri="{FF2B5EF4-FFF2-40B4-BE49-F238E27FC236}">
                <a16:creationId xmlns:a16="http://schemas.microsoft.com/office/drawing/2014/main" id="{DFD694C2-96AC-484F-B60D-18EA8160026F}"/>
              </a:ext>
            </a:extLst>
          </p:cNvPr>
          <p:cNvSpPr txBox="1"/>
          <p:nvPr/>
        </p:nvSpPr>
        <p:spPr>
          <a:xfrm>
            <a:off x="578351" y="1"/>
            <a:ext cx="8674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Caracterización de proyectos externos</a:t>
            </a:r>
          </a:p>
        </p:txBody>
      </p:sp>
      <p:sp>
        <p:nvSpPr>
          <p:cNvPr id="10" name="2 CuadroTexto">
            <a:extLst>
              <a:ext uri="{FF2B5EF4-FFF2-40B4-BE49-F238E27FC236}">
                <a16:creationId xmlns:a16="http://schemas.microsoft.com/office/drawing/2014/main" id="{4AD404E7-F1A4-4721-8628-58CEB630E939}"/>
              </a:ext>
            </a:extLst>
          </p:cNvPr>
          <p:cNvSpPr txBox="1"/>
          <p:nvPr/>
        </p:nvSpPr>
        <p:spPr>
          <a:xfrm>
            <a:off x="578351" y="1"/>
            <a:ext cx="8674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Caracterización de proyectos externos</a:t>
            </a:r>
          </a:p>
        </p:txBody>
      </p:sp>
      <p:sp>
        <p:nvSpPr>
          <p:cNvPr id="11" name="2 CuadroTexto">
            <a:extLst>
              <a:ext uri="{FF2B5EF4-FFF2-40B4-BE49-F238E27FC236}">
                <a16:creationId xmlns:a16="http://schemas.microsoft.com/office/drawing/2014/main" id="{F0FEFCEA-27D8-408B-A71B-FB9F8953A1D5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12" name="2 CuadroTexto">
            <a:extLst>
              <a:ext uri="{FF2B5EF4-FFF2-40B4-BE49-F238E27FC236}">
                <a16:creationId xmlns:a16="http://schemas.microsoft.com/office/drawing/2014/main" id="{1A75502A-BD2E-48EF-81E2-F344F332E917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13" name="2 CuadroTexto">
            <a:extLst>
              <a:ext uri="{FF2B5EF4-FFF2-40B4-BE49-F238E27FC236}">
                <a16:creationId xmlns:a16="http://schemas.microsoft.com/office/drawing/2014/main" id="{C507E060-5463-473E-B962-F2E21518F946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14" name="2 CuadroTexto">
            <a:extLst>
              <a:ext uri="{FF2B5EF4-FFF2-40B4-BE49-F238E27FC236}">
                <a16:creationId xmlns:a16="http://schemas.microsoft.com/office/drawing/2014/main" id="{4C61ECF6-4CA6-452C-81DF-20E0DC576F9F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15" name="2 CuadroTexto">
            <a:extLst>
              <a:ext uri="{FF2B5EF4-FFF2-40B4-BE49-F238E27FC236}">
                <a16:creationId xmlns:a16="http://schemas.microsoft.com/office/drawing/2014/main" id="{4E7C01BE-A009-424A-BF5B-6B81B45EF3D7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16" name="2 CuadroTexto">
            <a:extLst>
              <a:ext uri="{FF2B5EF4-FFF2-40B4-BE49-F238E27FC236}">
                <a16:creationId xmlns:a16="http://schemas.microsoft.com/office/drawing/2014/main" id="{46CFD472-4FE2-400A-8250-5BAB3A457236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17" name="2 CuadroTexto">
            <a:extLst>
              <a:ext uri="{FF2B5EF4-FFF2-40B4-BE49-F238E27FC236}">
                <a16:creationId xmlns:a16="http://schemas.microsoft.com/office/drawing/2014/main" id="{B0039814-AF21-4AB5-9B12-4CD1BF8979AF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18" name="2 CuadroTexto">
            <a:extLst>
              <a:ext uri="{FF2B5EF4-FFF2-40B4-BE49-F238E27FC236}">
                <a16:creationId xmlns:a16="http://schemas.microsoft.com/office/drawing/2014/main" id="{B6309C33-DF98-4888-97D1-7C5224DCBD97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19" name="2 CuadroTexto">
            <a:extLst>
              <a:ext uri="{FF2B5EF4-FFF2-40B4-BE49-F238E27FC236}">
                <a16:creationId xmlns:a16="http://schemas.microsoft.com/office/drawing/2014/main" id="{5ADFE8A4-C276-4552-90EE-B7B98896B110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20" name="2 CuadroTexto">
            <a:extLst>
              <a:ext uri="{FF2B5EF4-FFF2-40B4-BE49-F238E27FC236}">
                <a16:creationId xmlns:a16="http://schemas.microsoft.com/office/drawing/2014/main" id="{98AAE93B-8700-44AC-AD08-E4A91F0AF9CF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21" name="2 CuadroTexto">
            <a:extLst>
              <a:ext uri="{FF2B5EF4-FFF2-40B4-BE49-F238E27FC236}">
                <a16:creationId xmlns:a16="http://schemas.microsoft.com/office/drawing/2014/main" id="{A76D59FD-6A74-4431-BDE1-92B5EF84270A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C3C5515-D28A-43C8-A4BC-142AD8DAC88D}"/>
              </a:ext>
            </a:extLst>
          </p:cNvPr>
          <p:cNvSpPr/>
          <p:nvPr/>
        </p:nvSpPr>
        <p:spPr>
          <a:xfrm>
            <a:off x="-1000" y="-11321"/>
            <a:ext cx="9144000" cy="634388"/>
          </a:xfrm>
          <a:prstGeom prst="rect">
            <a:avLst/>
          </a:prstGeom>
          <a:gradFill flip="none" rotWithShape="1">
            <a:gsLst>
              <a:gs pos="100000">
                <a:srgbClr val="83A62A"/>
              </a:gs>
              <a:gs pos="0">
                <a:schemeClr val="tx1"/>
              </a:gs>
              <a:gs pos="9000">
                <a:schemeClr val="tx1"/>
              </a:gs>
              <a:gs pos="24000">
                <a:schemeClr val="accent3">
                  <a:lumMod val="50000"/>
                </a:schemeClr>
              </a:gs>
              <a:gs pos="61000">
                <a:srgbClr val="83A62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199AC3DD-489C-412E-BA84-05056488D0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-11321"/>
            <a:ext cx="1691680" cy="689203"/>
          </a:xfrm>
          <a:prstGeom prst="rect">
            <a:avLst/>
          </a:prstGeom>
        </p:spPr>
      </p:pic>
      <p:sp>
        <p:nvSpPr>
          <p:cNvPr id="24" name="2 CuadroTexto">
            <a:extLst>
              <a:ext uri="{FF2B5EF4-FFF2-40B4-BE49-F238E27FC236}">
                <a16:creationId xmlns:a16="http://schemas.microsoft.com/office/drawing/2014/main" id="{A105E6EC-F914-4CC8-9E35-81A2436C2D07}"/>
              </a:ext>
            </a:extLst>
          </p:cNvPr>
          <p:cNvSpPr txBox="1"/>
          <p:nvPr/>
        </p:nvSpPr>
        <p:spPr>
          <a:xfrm>
            <a:off x="1775143" y="24277"/>
            <a:ext cx="58047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1.5. La gestión de proyectos.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64937EC-08E3-9112-87CA-1DDD659BF2DF}"/>
              </a:ext>
            </a:extLst>
          </p:cNvPr>
          <p:cNvSpPr txBox="1"/>
          <p:nvPr/>
        </p:nvSpPr>
        <p:spPr>
          <a:xfrm>
            <a:off x="2338787" y="2204864"/>
            <a:ext cx="4677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s-ES" sz="1800" b="1" i="1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http://tinyurl.com/y4eyhume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5429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2654261" y="764704"/>
            <a:ext cx="3881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u="sng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Salidas profesionales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559251" y="6460673"/>
            <a:ext cx="595382" cy="365125"/>
          </a:xfrm>
        </p:spPr>
        <p:txBody>
          <a:bodyPr/>
          <a:lstStyle/>
          <a:p>
            <a:fld id="{DAD8BA2F-E335-4939-99DC-A7E50E548284}" type="slidenum">
              <a:rPr lang="en-US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33</a:t>
            </a:fld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1043608" y="1287924"/>
            <a:ext cx="7488832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8000"/>
              </a:buClr>
              <a:buFont typeface="Wingdings" charset="2"/>
              <a:buChar char=""/>
            </a:pP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Organismos e Instituciones Internacionales. </a:t>
            </a:r>
          </a:p>
          <a:p>
            <a:pPr marL="800100" lvl="1" indent="-342900">
              <a:buClr>
                <a:srgbClr val="008000"/>
              </a:buClr>
              <a:buFont typeface="Wingdings" charset="2"/>
              <a:buChar char="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Comunidad Europea: proyectos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Horizon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2020 (http://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ec.europa.eu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programmes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horizon2020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/ ) </a:t>
            </a:r>
          </a:p>
          <a:p>
            <a:pPr marL="800100" lvl="1" indent="-342900">
              <a:buClr>
                <a:srgbClr val="008000"/>
              </a:buClr>
              <a:buFont typeface="Wingdings" charset="2"/>
              <a:buChar char="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Espacio: ESA (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www.esa.int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)</a:t>
            </a:r>
          </a:p>
          <a:p>
            <a:pPr marL="800100" lvl="1" indent="-342900">
              <a:buClr>
                <a:srgbClr val="008000"/>
              </a:buClr>
              <a:buFont typeface="Wingdings" charset="2"/>
              <a:buChar char="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Defensa: OTAN (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www.nato.int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)</a:t>
            </a:r>
          </a:p>
          <a:p>
            <a:pPr marL="800100" lvl="1" indent="-342900">
              <a:buClr>
                <a:srgbClr val="008000"/>
              </a:buClr>
              <a:buFont typeface="Wingdings" charset="2"/>
              <a:buChar char="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Investigación: CERN (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www.cern.ch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),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008000"/>
              </a:buClr>
              <a:buFont typeface="Wingdings" charset="2"/>
              <a:buChar char=""/>
            </a:pP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Organismos e Instituciones Publicas Nacionales.</a:t>
            </a:r>
          </a:p>
          <a:p>
            <a:pPr marL="800100" lvl="1" indent="-342900">
              <a:buClr>
                <a:srgbClr val="008000"/>
              </a:buClr>
              <a:buFont typeface="Wingdings" charset="2"/>
              <a:buChar char="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Programas nacionales de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I+D+i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: Avanza, PETRI,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PROFIT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FEDER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, etc. </a:t>
            </a:r>
          </a:p>
          <a:p>
            <a:pPr marL="800100" lvl="1" indent="-342900">
              <a:buClr>
                <a:srgbClr val="008000"/>
              </a:buClr>
              <a:buFont typeface="Wingdings" charset="2"/>
              <a:buChar char="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CSIC (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www.csic.es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) </a:t>
            </a:r>
          </a:p>
          <a:p>
            <a:pPr marL="800100" lvl="1" indent="-342900">
              <a:buClr>
                <a:srgbClr val="008000"/>
              </a:buClr>
              <a:buFont typeface="Wingdings" charset="2"/>
              <a:buChar char="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Universidades,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008000"/>
              </a:buClr>
              <a:buFont typeface="Wingdings" charset="2"/>
              <a:buChar char=""/>
            </a:pP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Administración Publica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(Dptos. técnicos para la planificación y control de proyectos).</a:t>
            </a:r>
          </a:p>
          <a:p>
            <a:pPr marL="342900" indent="-342900">
              <a:buClr>
                <a:srgbClr val="008000"/>
              </a:buClr>
              <a:buFont typeface="Wingdings" charset="2"/>
              <a:buChar char=""/>
            </a:pP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Empresas Publicas</a:t>
            </a:r>
          </a:p>
          <a:p>
            <a:pPr marL="342900" indent="-342900">
              <a:buClr>
                <a:srgbClr val="008000"/>
              </a:buClr>
              <a:buFont typeface="Wingdings" charset="2"/>
              <a:buChar char=""/>
            </a:pP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Empresas Privadas </a:t>
            </a:r>
          </a:p>
          <a:p>
            <a:pPr marL="342900" indent="-342900">
              <a:buClr>
                <a:srgbClr val="008000"/>
              </a:buClr>
              <a:buFont typeface="Wingdings" charset="2"/>
              <a:buChar char=""/>
            </a:pP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Ingeniería y Consultoría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(realización de proyectos para clientes, integración a distintos niveles en proyectos de clientes) </a:t>
            </a:r>
          </a:p>
          <a:p>
            <a:pPr marL="342900" indent="-342900">
              <a:buClr>
                <a:srgbClr val="008000"/>
              </a:buClr>
              <a:buFont typeface="Wingdings" charset="2"/>
              <a:buChar char=""/>
            </a:pP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Autónomo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2195736" y="-33159"/>
            <a:ext cx="4903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Gestión de proyectos</a:t>
            </a:r>
          </a:p>
        </p:txBody>
      </p:sp>
      <p:sp>
        <p:nvSpPr>
          <p:cNvPr id="8" name="2 CuadroTexto">
            <a:extLst>
              <a:ext uri="{FF2B5EF4-FFF2-40B4-BE49-F238E27FC236}">
                <a16:creationId xmlns:a16="http://schemas.microsoft.com/office/drawing/2014/main" id="{BA897A32-C814-4172-B8FB-8ED7232E754D}"/>
              </a:ext>
            </a:extLst>
          </p:cNvPr>
          <p:cNvSpPr txBox="1"/>
          <p:nvPr/>
        </p:nvSpPr>
        <p:spPr>
          <a:xfrm>
            <a:off x="578351" y="1"/>
            <a:ext cx="8674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Caracterización de proyectos externos</a:t>
            </a:r>
          </a:p>
        </p:txBody>
      </p:sp>
      <p:sp>
        <p:nvSpPr>
          <p:cNvPr id="10" name="2 CuadroTexto">
            <a:extLst>
              <a:ext uri="{FF2B5EF4-FFF2-40B4-BE49-F238E27FC236}">
                <a16:creationId xmlns:a16="http://schemas.microsoft.com/office/drawing/2014/main" id="{4259E465-FF9F-4753-B258-7601C92C1BFA}"/>
              </a:ext>
            </a:extLst>
          </p:cNvPr>
          <p:cNvSpPr txBox="1"/>
          <p:nvPr/>
        </p:nvSpPr>
        <p:spPr>
          <a:xfrm>
            <a:off x="578351" y="1"/>
            <a:ext cx="8674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Caracterización de proyectos externos</a:t>
            </a:r>
          </a:p>
        </p:txBody>
      </p:sp>
      <p:sp>
        <p:nvSpPr>
          <p:cNvPr id="11" name="2 CuadroTexto">
            <a:extLst>
              <a:ext uri="{FF2B5EF4-FFF2-40B4-BE49-F238E27FC236}">
                <a16:creationId xmlns:a16="http://schemas.microsoft.com/office/drawing/2014/main" id="{11DB975B-7B7B-499A-BF42-F0C26E857D05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12" name="2 CuadroTexto">
            <a:extLst>
              <a:ext uri="{FF2B5EF4-FFF2-40B4-BE49-F238E27FC236}">
                <a16:creationId xmlns:a16="http://schemas.microsoft.com/office/drawing/2014/main" id="{F748F609-C1DC-4550-8D28-BEE6EA93581F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13" name="2 CuadroTexto">
            <a:extLst>
              <a:ext uri="{FF2B5EF4-FFF2-40B4-BE49-F238E27FC236}">
                <a16:creationId xmlns:a16="http://schemas.microsoft.com/office/drawing/2014/main" id="{1A97DADC-662C-42A1-A88F-94FB72D2099E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14" name="2 CuadroTexto">
            <a:extLst>
              <a:ext uri="{FF2B5EF4-FFF2-40B4-BE49-F238E27FC236}">
                <a16:creationId xmlns:a16="http://schemas.microsoft.com/office/drawing/2014/main" id="{3C44F1EB-0F30-4012-B4A1-4D31B0D4EE95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15" name="2 CuadroTexto">
            <a:extLst>
              <a:ext uri="{FF2B5EF4-FFF2-40B4-BE49-F238E27FC236}">
                <a16:creationId xmlns:a16="http://schemas.microsoft.com/office/drawing/2014/main" id="{B14F439C-5668-4A80-95F7-A53EB9E3380E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16" name="2 CuadroTexto">
            <a:extLst>
              <a:ext uri="{FF2B5EF4-FFF2-40B4-BE49-F238E27FC236}">
                <a16:creationId xmlns:a16="http://schemas.microsoft.com/office/drawing/2014/main" id="{E5905286-5EEB-47EC-88E7-75631E69B4A3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17" name="2 CuadroTexto">
            <a:extLst>
              <a:ext uri="{FF2B5EF4-FFF2-40B4-BE49-F238E27FC236}">
                <a16:creationId xmlns:a16="http://schemas.microsoft.com/office/drawing/2014/main" id="{49BBDE0D-C09C-40DB-B0FB-FBB15F19B0D6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18" name="2 CuadroTexto">
            <a:extLst>
              <a:ext uri="{FF2B5EF4-FFF2-40B4-BE49-F238E27FC236}">
                <a16:creationId xmlns:a16="http://schemas.microsoft.com/office/drawing/2014/main" id="{D8FF2EEB-0B0F-413C-8947-F815455978CA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19" name="2 CuadroTexto">
            <a:extLst>
              <a:ext uri="{FF2B5EF4-FFF2-40B4-BE49-F238E27FC236}">
                <a16:creationId xmlns:a16="http://schemas.microsoft.com/office/drawing/2014/main" id="{FA0B423C-3DFB-4247-ADE5-EE2A189C4C3D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20" name="2 CuadroTexto">
            <a:extLst>
              <a:ext uri="{FF2B5EF4-FFF2-40B4-BE49-F238E27FC236}">
                <a16:creationId xmlns:a16="http://schemas.microsoft.com/office/drawing/2014/main" id="{CC86D0A6-1ABE-49BA-9CB4-F805D5FAD9DA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21" name="2 CuadroTexto">
            <a:extLst>
              <a:ext uri="{FF2B5EF4-FFF2-40B4-BE49-F238E27FC236}">
                <a16:creationId xmlns:a16="http://schemas.microsoft.com/office/drawing/2014/main" id="{E655709F-B5A0-49B7-AE72-D50C350A81CB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E8427B67-F42D-462A-AACF-D7D13AC401F9}"/>
              </a:ext>
            </a:extLst>
          </p:cNvPr>
          <p:cNvSpPr/>
          <p:nvPr/>
        </p:nvSpPr>
        <p:spPr>
          <a:xfrm>
            <a:off x="-1000" y="-11321"/>
            <a:ext cx="9144000" cy="634388"/>
          </a:xfrm>
          <a:prstGeom prst="rect">
            <a:avLst/>
          </a:prstGeom>
          <a:gradFill flip="none" rotWithShape="1">
            <a:gsLst>
              <a:gs pos="100000">
                <a:srgbClr val="83A62A"/>
              </a:gs>
              <a:gs pos="0">
                <a:schemeClr val="tx1"/>
              </a:gs>
              <a:gs pos="9000">
                <a:schemeClr val="tx1"/>
              </a:gs>
              <a:gs pos="24000">
                <a:schemeClr val="accent3">
                  <a:lumMod val="50000"/>
                </a:schemeClr>
              </a:gs>
              <a:gs pos="61000">
                <a:srgbClr val="83A62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DEA568CC-D1CF-40C0-A39D-7B19C4B23D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-11321"/>
            <a:ext cx="1691680" cy="689203"/>
          </a:xfrm>
          <a:prstGeom prst="rect">
            <a:avLst/>
          </a:prstGeom>
        </p:spPr>
      </p:pic>
      <p:sp>
        <p:nvSpPr>
          <p:cNvPr id="24" name="2 CuadroTexto">
            <a:extLst>
              <a:ext uri="{FF2B5EF4-FFF2-40B4-BE49-F238E27FC236}">
                <a16:creationId xmlns:a16="http://schemas.microsoft.com/office/drawing/2014/main" id="{258DAFD9-0FF9-4749-8508-850A150D4951}"/>
              </a:ext>
            </a:extLst>
          </p:cNvPr>
          <p:cNvSpPr txBox="1"/>
          <p:nvPr/>
        </p:nvSpPr>
        <p:spPr>
          <a:xfrm>
            <a:off x="1614593" y="19855"/>
            <a:ext cx="58047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1.5. La gestión de proyectos.</a:t>
            </a:r>
          </a:p>
        </p:txBody>
      </p:sp>
    </p:spTree>
    <p:extLst>
      <p:ext uri="{BB962C8B-B14F-4D97-AF65-F5344CB8AC3E}">
        <p14:creationId xmlns:p14="http://schemas.microsoft.com/office/powerpoint/2010/main" val="33291101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2654261" y="764704"/>
            <a:ext cx="3882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u="sng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Fases de un proyecto</a:t>
            </a:r>
            <a:endParaRPr lang="es-ES" sz="2800" b="1" u="sng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559251" y="6448251"/>
            <a:ext cx="595382" cy="365125"/>
          </a:xfrm>
        </p:spPr>
        <p:txBody>
          <a:bodyPr/>
          <a:lstStyle/>
          <a:p>
            <a:fld id="{DAD8BA2F-E335-4939-99DC-A7E50E548284}" type="slidenum">
              <a:rPr lang="en-US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</a:t>
            </a:fld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2195736" y="-33159"/>
            <a:ext cx="4903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Gestión de proyectos</a:t>
            </a:r>
          </a:p>
        </p:txBody>
      </p:sp>
      <p:sp>
        <p:nvSpPr>
          <p:cNvPr id="8" name="2 CuadroTexto">
            <a:extLst>
              <a:ext uri="{FF2B5EF4-FFF2-40B4-BE49-F238E27FC236}">
                <a16:creationId xmlns:a16="http://schemas.microsoft.com/office/drawing/2014/main" id="{BA897A32-C814-4172-B8FB-8ED7232E754D}"/>
              </a:ext>
            </a:extLst>
          </p:cNvPr>
          <p:cNvSpPr txBox="1"/>
          <p:nvPr/>
        </p:nvSpPr>
        <p:spPr>
          <a:xfrm>
            <a:off x="578351" y="1"/>
            <a:ext cx="8674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Caracterización de proyectos externos</a:t>
            </a:r>
          </a:p>
        </p:txBody>
      </p:sp>
      <p:sp>
        <p:nvSpPr>
          <p:cNvPr id="10" name="2 CuadroTexto">
            <a:extLst>
              <a:ext uri="{FF2B5EF4-FFF2-40B4-BE49-F238E27FC236}">
                <a16:creationId xmlns:a16="http://schemas.microsoft.com/office/drawing/2014/main" id="{4259E465-FF9F-4753-B258-7601C92C1BFA}"/>
              </a:ext>
            </a:extLst>
          </p:cNvPr>
          <p:cNvSpPr txBox="1"/>
          <p:nvPr/>
        </p:nvSpPr>
        <p:spPr>
          <a:xfrm>
            <a:off x="578351" y="1"/>
            <a:ext cx="8674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Caracterización de proyectos externos</a:t>
            </a:r>
          </a:p>
        </p:txBody>
      </p:sp>
      <p:sp>
        <p:nvSpPr>
          <p:cNvPr id="11" name="2 CuadroTexto">
            <a:extLst>
              <a:ext uri="{FF2B5EF4-FFF2-40B4-BE49-F238E27FC236}">
                <a16:creationId xmlns:a16="http://schemas.microsoft.com/office/drawing/2014/main" id="{11DB975B-7B7B-499A-BF42-F0C26E857D05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12" name="2 CuadroTexto">
            <a:extLst>
              <a:ext uri="{FF2B5EF4-FFF2-40B4-BE49-F238E27FC236}">
                <a16:creationId xmlns:a16="http://schemas.microsoft.com/office/drawing/2014/main" id="{F748F609-C1DC-4550-8D28-BEE6EA93581F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13" name="2 CuadroTexto">
            <a:extLst>
              <a:ext uri="{FF2B5EF4-FFF2-40B4-BE49-F238E27FC236}">
                <a16:creationId xmlns:a16="http://schemas.microsoft.com/office/drawing/2014/main" id="{1A97DADC-662C-42A1-A88F-94FB72D2099E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14" name="2 CuadroTexto">
            <a:extLst>
              <a:ext uri="{FF2B5EF4-FFF2-40B4-BE49-F238E27FC236}">
                <a16:creationId xmlns:a16="http://schemas.microsoft.com/office/drawing/2014/main" id="{3C44F1EB-0F30-4012-B4A1-4D31B0D4EE95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15" name="2 CuadroTexto">
            <a:extLst>
              <a:ext uri="{FF2B5EF4-FFF2-40B4-BE49-F238E27FC236}">
                <a16:creationId xmlns:a16="http://schemas.microsoft.com/office/drawing/2014/main" id="{B14F439C-5668-4A80-95F7-A53EB9E3380E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16" name="2 CuadroTexto">
            <a:extLst>
              <a:ext uri="{FF2B5EF4-FFF2-40B4-BE49-F238E27FC236}">
                <a16:creationId xmlns:a16="http://schemas.microsoft.com/office/drawing/2014/main" id="{E5905286-5EEB-47EC-88E7-75631E69B4A3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17" name="2 CuadroTexto">
            <a:extLst>
              <a:ext uri="{FF2B5EF4-FFF2-40B4-BE49-F238E27FC236}">
                <a16:creationId xmlns:a16="http://schemas.microsoft.com/office/drawing/2014/main" id="{49BBDE0D-C09C-40DB-B0FB-FBB15F19B0D6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18" name="2 CuadroTexto">
            <a:extLst>
              <a:ext uri="{FF2B5EF4-FFF2-40B4-BE49-F238E27FC236}">
                <a16:creationId xmlns:a16="http://schemas.microsoft.com/office/drawing/2014/main" id="{D8FF2EEB-0B0F-413C-8947-F815455978CA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19" name="2 CuadroTexto">
            <a:extLst>
              <a:ext uri="{FF2B5EF4-FFF2-40B4-BE49-F238E27FC236}">
                <a16:creationId xmlns:a16="http://schemas.microsoft.com/office/drawing/2014/main" id="{FA0B423C-3DFB-4247-ADE5-EE2A189C4C3D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20" name="2 CuadroTexto">
            <a:extLst>
              <a:ext uri="{FF2B5EF4-FFF2-40B4-BE49-F238E27FC236}">
                <a16:creationId xmlns:a16="http://schemas.microsoft.com/office/drawing/2014/main" id="{CC86D0A6-1ABE-49BA-9CB4-F805D5FAD9DA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21" name="2 CuadroTexto">
            <a:extLst>
              <a:ext uri="{FF2B5EF4-FFF2-40B4-BE49-F238E27FC236}">
                <a16:creationId xmlns:a16="http://schemas.microsoft.com/office/drawing/2014/main" id="{E655709F-B5A0-49B7-AE72-D50C350A81CB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E8427B67-F42D-462A-AACF-D7D13AC401F9}"/>
              </a:ext>
            </a:extLst>
          </p:cNvPr>
          <p:cNvSpPr/>
          <p:nvPr/>
        </p:nvSpPr>
        <p:spPr>
          <a:xfrm>
            <a:off x="-1000" y="-11321"/>
            <a:ext cx="9144000" cy="634388"/>
          </a:xfrm>
          <a:prstGeom prst="rect">
            <a:avLst/>
          </a:prstGeom>
          <a:gradFill flip="none" rotWithShape="1">
            <a:gsLst>
              <a:gs pos="100000">
                <a:srgbClr val="83A62A"/>
              </a:gs>
              <a:gs pos="0">
                <a:schemeClr val="tx1"/>
              </a:gs>
              <a:gs pos="9000">
                <a:schemeClr val="tx1"/>
              </a:gs>
              <a:gs pos="24000">
                <a:schemeClr val="accent3">
                  <a:lumMod val="50000"/>
                </a:schemeClr>
              </a:gs>
              <a:gs pos="61000">
                <a:srgbClr val="83A62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DEA568CC-D1CF-40C0-A39D-7B19C4B23D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-11321"/>
            <a:ext cx="1691680" cy="689203"/>
          </a:xfrm>
          <a:prstGeom prst="rect">
            <a:avLst/>
          </a:prstGeom>
        </p:spPr>
      </p:pic>
      <p:sp>
        <p:nvSpPr>
          <p:cNvPr id="26" name="Rectángulo 25">
            <a:extLst>
              <a:ext uri="{FF2B5EF4-FFF2-40B4-BE49-F238E27FC236}">
                <a16:creationId xmlns:a16="http://schemas.microsoft.com/office/drawing/2014/main" id="{D41DC439-36B6-4238-AA83-88031670731C}"/>
              </a:ext>
            </a:extLst>
          </p:cNvPr>
          <p:cNvSpPr/>
          <p:nvPr/>
        </p:nvSpPr>
        <p:spPr>
          <a:xfrm>
            <a:off x="1331638" y="3872833"/>
            <a:ext cx="6456635" cy="16256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9011CDF4-DC0C-4976-B698-5E8F1D3770A0}"/>
              </a:ext>
            </a:extLst>
          </p:cNvPr>
          <p:cNvSpPr/>
          <p:nvPr/>
        </p:nvSpPr>
        <p:spPr>
          <a:xfrm>
            <a:off x="1331638" y="2450319"/>
            <a:ext cx="6456635" cy="14310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C520C5B6-84BC-4CE8-87C7-9B7B814124E0}"/>
              </a:ext>
            </a:extLst>
          </p:cNvPr>
          <p:cNvSpPr/>
          <p:nvPr/>
        </p:nvSpPr>
        <p:spPr>
          <a:xfrm>
            <a:off x="1331640" y="1277383"/>
            <a:ext cx="6456636" cy="11729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adroTexto 5">
            <a:extLst>
              <a:ext uri="{FF2B5EF4-FFF2-40B4-BE49-F238E27FC236}">
                <a16:creationId xmlns:a16="http://schemas.microsoft.com/office/drawing/2014/main" id="{DBB6ECA9-AD51-4DAC-8459-7CCB215BC184}"/>
              </a:ext>
            </a:extLst>
          </p:cNvPr>
          <p:cNvSpPr txBox="1"/>
          <p:nvPr/>
        </p:nvSpPr>
        <p:spPr>
          <a:xfrm>
            <a:off x="1396592" y="1539363"/>
            <a:ext cx="874165" cy="33855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6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ES" sz="1600" dirty="0">
              <a:solidFill>
                <a:srgbClr val="C00000"/>
              </a:solidFill>
            </a:endParaRPr>
          </a:p>
        </p:txBody>
      </p:sp>
      <p:sp>
        <p:nvSpPr>
          <p:cNvPr id="30" name="CuadroTexto 11">
            <a:extLst>
              <a:ext uri="{FF2B5EF4-FFF2-40B4-BE49-F238E27FC236}">
                <a16:creationId xmlns:a16="http://schemas.microsoft.com/office/drawing/2014/main" id="{B41D1BC2-C56E-4251-B9A9-DF60A258D022}"/>
              </a:ext>
            </a:extLst>
          </p:cNvPr>
          <p:cNvSpPr txBox="1"/>
          <p:nvPr/>
        </p:nvSpPr>
        <p:spPr>
          <a:xfrm>
            <a:off x="1396592" y="3040327"/>
            <a:ext cx="2085053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ANTEPROYECTO</a:t>
            </a:r>
          </a:p>
          <a:p>
            <a:endParaRPr lang="es-ES" sz="16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CuadroTexto 12">
            <a:extLst>
              <a:ext uri="{FF2B5EF4-FFF2-40B4-BE49-F238E27FC236}">
                <a16:creationId xmlns:a16="http://schemas.microsoft.com/office/drawing/2014/main" id="{1EE41197-3F35-4861-9F8D-F3BD4339EC5A}"/>
              </a:ext>
            </a:extLst>
          </p:cNvPr>
          <p:cNvSpPr txBox="1"/>
          <p:nvPr/>
        </p:nvSpPr>
        <p:spPr>
          <a:xfrm>
            <a:off x="1536384" y="4778219"/>
            <a:ext cx="1391206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PROYECTO</a:t>
            </a:r>
          </a:p>
          <a:p>
            <a:endParaRPr lang="es-ES" sz="16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lecha abajo 22">
            <a:extLst>
              <a:ext uri="{FF2B5EF4-FFF2-40B4-BE49-F238E27FC236}">
                <a16:creationId xmlns:a16="http://schemas.microsoft.com/office/drawing/2014/main" id="{BFB0A167-26C7-4D59-BAC2-CBB6CF338186}"/>
              </a:ext>
            </a:extLst>
          </p:cNvPr>
          <p:cNvSpPr/>
          <p:nvPr/>
        </p:nvSpPr>
        <p:spPr>
          <a:xfrm>
            <a:off x="1443890" y="3798124"/>
            <a:ext cx="347954" cy="618066"/>
          </a:xfrm>
          <a:prstGeom prst="downArrow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 b="1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lecha abajo 25">
            <a:extLst>
              <a:ext uri="{FF2B5EF4-FFF2-40B4-BE49-F238E27FC236}">
                <a16:creationId xmlns:a16="http://schemas.microsoft.com/office/drawing/2014/main" id="{603193C5-1CBC-46AC-BD32-EF137716F2AB}"/>
              </a:ext>
            </a:extLst>
          </p:cNvPr>
          <p:cNvSpPr/>
          <p:nvPr/>
        </p:nvSpPr>
        <p:spPr>
          <a:xfrm rot="16200000">
            <a:off x="2741775" y="6211837"/>
            <a:ext cx="349865" cy="774859"/>
          </a:xfrm>
          <a:prstGeom prst="downArrow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 b="1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1800A1F8-36C3-4761-80C6-A2B0E7D6A5EF}"/>
              </a:ext>
            </a:extLst>
          </p:cNvPr>
          <p:cNvCxnSpPr/>
          <p:nvPr/>
        </p:nvCxnSpPr>
        <p:spPr>
          <a:xfrm>
            <a:off x="1103892" y="2138160"/>
            <a:ext cx="0" cy="789512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C7C473DF-ED99-4917-B221-88AACB3841C7}"/>
              </a:ext>
            </a:extLst>
          </p:cNvPr>
          <p:cNvCxnSpPr/>
          <p:nvPr/>
        </p:nvCxnSpPr>
        <p:spPr>
          <a:xfrm>
            <a:off x="2320553" y="2240291"/>
            <a:ext cx="0" cy="789512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ángulo 37">
            <a:extLst>
              <a:ext uri="{FF2B5EF4-FFF2-40B4-BE49-F238E27FC236}">
                <a16:creationId xmlns:a16="http://schemas.microsoft.com/office/drawing/2014/main" id="{58B6F2A2-C950-48BA-8F5E-D1B10AE3C59E}"/>
              </a:ext>
            </a:extLst>
          </p:cNvPr>
          <p:cNvSpPr/>
          <p:nvPr/>
        </p:nvSpPr>
        <p:spPr>
          <a:xfrm>
            <a:off x="1331638" y="5498457"/>
            <a:ext cx="6456635" cy="12582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adroTexto 13">
            <a:extLst>
              <a:ext uri="{FF2B5EF4-FFF2-40B4-BE49-F238E27FC236}">
                <a16:creationId xmlns:a16="http://schemas.microsoft.com/office/drawing/2014/main" id="{D637521B-736E-45F9-9AE5-C1B05CB88BB7}"/>
              </a:ext>
            </a:extLst>
          </p:cNvPr>
          <p:cNvSpPr txBox="1"/>
          <p:nvPr/>
        </p:nvSpPr>
        <p:spPr>
          <a:xfrm>
            <a:off x="1511339" y="6063074"/>
            <a:ext cx="1094028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6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CIERRE</a:t>
            </a:r>
            <a:endParaRPr lang="es-ES" sz="16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C688A557-44E8-45B1-A6F8-3D8859EC8327}"/>
              </a:ext>
            </a:extLst>
          </p:cNvPr>
          <p:cNvSpPr/>
          <p:nvPr/>
        </p:nvSpPr>
        <p:spPr>
          <a:xfrm>
            <a:off x="3364322" y="1311544"/>
            <a:ext cx="4206787" cy="10582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D9F953EB-5FA4-4028-9F3B-B1C1112BFA29}"/>
              </a:ext>
            </a:extLst>
          </p:cNvPr>
          <p:cNvSpPr/>
          <p:nvPr/>
        </p:nvSpPr>
        <p:spPr>
          <a:xfrm>
            <a:off x="3364322" y="2546016"/>
            <a:ext cx="4206787" cy="12518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887BE065-391E-418D-B414-74A2A2F8B355}"/>
              </a:ext>
            </a:extLst>
          </p:cNvPr>
          <p:cNvSpPr/>
          <p:nvPr/>
        </p:nvSpPr>
        <p:spPr>
          <a:xfrm>
            <a:off x="3363763" y="3941764"/>
            <a:ext cx="4206787" cy="14592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6A9CE37C-35C2-4833-8C34-9D554DA6DAE3}"/>
              </a:ext>
            </a:extLst>
          </p:cNvPr>
          <p:cNvSpPr/>
          <p:nvPr/>
        </p:nvSpPr>
        <p:spPr>
          <a:xfrm>
            <a:off x="3364323" y="5595898"/>
            <a:ext cx="4206787" cy="10477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uadroTexto 5">
            <a:extLst>
              <a:ext uri="{FF2B5EF4-FFF2-40B4-BE49-F238E27FC236}">
                <a16:creationId xmlns:a16="http://schemas.microsoft.com/office/drawing/2014/main" id="{8DA5AE3E-5B23-4F10-9E3A-FDE828917ADC}"/>
              </a:ext>
            </a:extLst>
          </p:cNvPr>
          <p:cNvSpPr txBox="1"/>
          <p:nvPr/>
        </p:nvSpPr>
        <p:spPr>
          <a:xfrm>
            <a:off x="3432485" y="4006684"/>
            <a:ext cx="2987919" cy="130805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Ejecución</a:t>
            </a:r>
          </a:p>
          <a:p>
            <a:pPr>
              <a:spcBef>
                <a:spcPts val="600"/>
              </a:spcBef>
            </a:pP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Verificación</a:t>
            </a:r>
          </a:p>
          <a:p>
            <a:pPr>
              <a:spcBef>
                <a:spcPts val="600"/>
              </a:spcBef>
            </a:pP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Validación</a:t>
            </a:r>
          </a:p>
          <a:p>
            <a:pPr>
              <a:spcBef>
                <a:spcPts val="600"/>
              </a:spcBef>
            </a:pP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</a:p>
        </p:txBody>
      </p:sp>
      <p:sp>
        <p:nvSpPr>
          <p:cNvPr id="45" name="CuadroTexto 5">
            <a:extLst>
              <a:ext uri="{FF2B5EF4-FFF2-40B4-BE49-F238E27FC236}">
                <a16:creationId xmlns:a16="http://schemas.microsoft.com/office/drawing/2014/main" id="{4126FCD2-F70A-4162-8526-70F94BFAC33E}"/>
              </a:ext>
            </a:extLst>
          </p:cNvPr>
          <p:cNvSpPr txBox="1"/>
          <p:nvPr/>
        </p:nvSpPr>
        <p:spPr>
          <a:xfrm>
            <a:off x="3398886" y="5649342"/>
            <a:ext cx="4029944" cy="130805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Documentación y entregas</a:t>
            </a:r>
          </a:p>
          <a:p>
            <a:pPr>
              <a:spcBef>
                <a:spcPts val="600"/>
              </a:spcBef>
            </a:pP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Balance del proyecto</a:t>
            </a:r>
          </a:p>
          <a:p>
            <a:pPr>
              <a:spcBef>
                <a:spcPts val="600"/>
              </a:spcBef>
            </a:pP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Justificación de gastos</a:t>
            </a:r>
          </a:p>
          <a:p>
            <a:pPr>
              <a:spcBef>
                <a:spcPts val="600"/>
              </a:spcBef>
            </a:pP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46" name="CuadroTexto 5">
            <a:extLst>
              <a:ext uri="{FF2B5EF4-FFF2-40B4-BE49-F238E27FC236}">
                <a16:creationId xmlns:a16="http://schemas.microsoft.com/office/drawing/2014/main" id="{42A6D902-449D-4883-80CA-6E89AA281763}"/>
              </a:ext>
            </a:extLst>
          </p:cNvPr>
          <p:cNvSpPr txBox="1"/>
          <p:nvPr/>
        </p:nvSpPr>
        <p:spPr>
          <a:xfrm>
            <a:off x="3503386" y="2521042"/>
            <a:ext cx="2987919" cy="16312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 y especificaciones</a:t>
            </a:r>
          </a:p>
          <a:p>
            <a:pPr>
              <a:spcBef>
                <a:spcPts val="600"/>
              </a:spcBef>
            </a:pP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Análisis de viabilidad y riesgos</a:t>
            </a:r>
          </a:p>
          <a:p>
            <a:pPr>
              <a:spcBef>
                <a:spcPts val="600"/>
              </a:spcBef>
            </a:pP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Planificación del proyecto</a:t>
            </a:r>
          </a:p>
          <a:p>
            <a:pPr>
              <a:spcBef>
                <a:spcPts val="600"/>
              </a:spcBef>
            </a:pP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Análisis de costes</a:t>
            </a:r>
          </a:p>
          <a:p>
            <a:pPr>
              <a:spcBef>
                <a:spcPts val="600"/>
              </a:spcBef>
            </a:pP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47" name="CuadroTexto 5">
            <a:extLst>
              <a:ext uri="{FF2B5EF4-FFF2-40B4-BE49-F238E27FC236}">
                <a16:creationId xmlns:a16="http://schemas.microsoft.com/office/drawing/2014/main" id="{5FBDD5E2-B011-4BD9-946E-8CD39B63DC5A}"/>
              </a:ext>
            </a:extLst>
          </p:cNvPr>
          <p:cNvSpPr txBox="1"/>
          <p:nvPr/>
        </p:nvSpPr>
        <p:spPr>
          <a:xfrm>
            <a:off x="3494385" y="1385975"/>
            <a:ext cx="4293890" cy="98488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s-E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Idea/Oferta</a:t>
            </a:r>
          </a:p>
          <a:p>
            <a:pPr>
              <a:spcBef>
                <a:spcPts val="600"/>
              </a:spcBef>
            </a:pPr>
            <a:r>
              <a:rPr lang="es-E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Estudios preliminares (estado del arte)</a:t>
            </a:r>
          </a:p>
          <a:p>
            <a:pPr>
              <a:spcBef>
                <a:spcPts val="600"/>
              </a:spcBef>
            </a:pPr>
            <a:r>
              <a:rPr lang="es-E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Estimación de costes/plazos/alternativas</a:t>
            </a:r>
            <a:endParaRPr lang="es-ES" sz="1600" dirty="0">
              <a:solidFill>
                <a:schemeClr val="tx1"/>
              </a:solidFill>
            </a:endParaRPr>
          </a:p>
        </p:txBody>
      </p: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4A94502E-46A3-4C5B-AD9C-EC326950172D}"/>
              </a:ext>
            </a:extLst>
          </p:cNvPr>
          <p:cNvCxnSpPr>
            <a:cxnSpLocks/>
          </p:cNvCxnSpPr>
          <p:nvPr/>
        </p:nvCxnSpPr>
        <p:spPr>
          <a:xfrm flipV="1">
            <a:off x="4300238" y="5093225"/>
            <a:ext cx="492642" cy="33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7891F2C7-D544-4986-BD99-23B53491338B}"/>
              </a:ext>
            </a:extLst>
          </p:cNvPr>
          <p:cNvCxnSpPr>
            <a:cxnSpLocks/>
          </p:cNvCxnSpPr>
          <p:nvPr/>
        </p:nvCxnSpPr>
        <p:spPr>
          <a:xfrm flipV="1">
            <a:off x="4792880" y="4096173"/>
            <a:ext cx="0" cy="100128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2 CuadroTexto">
            <a:extLst>
              <a:ext uri="{FF2B5EF4-FFF2-40B4-BE49-F238E27FC236}">
                <a16:creationId xmlns:a16="http://schemas.microsoft.com/office/drawing/2014/main" id="{0736D3E8-20DA-AD35-821F-049EF6060410}"/>
              </a:ext>
            </a:extLst>
          </p:cNvPr>
          <p:cNvSpPr txBox="1"/>
          <p:nvPr/>
        </p:nvSpPr>
        <p:spPr>
          <a:xfrm>
            <a:off x="1614593" y="19855"/>
            <a:ext cx="58047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1.5. La gestión de proyectos.</a:t>
            </a:r>
          </a:p>
        </p:txBody>
      </p:sp>
    </p:spTree>
    <p:extLst>
      <p:ext uri="{BB962C8B-B14F-4D97-AF65-F5344CB8AC3E}">
        <p14:creationId xmlns:p14="http://schemas.microsoft.com/office/powerpoint/2010/main" val="1840342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2654261" y="673532"/>
            <a:ext cx="3443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u="sng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Fases del proyecto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533372" y="6492875"/>
            <a:ext cx="595382" cy="365125"/>
          </a:xfrm>
        </p:spPr>
        <p:txBody>
          <a:bodyPr/>
          <a:lstStyle/>
          <a:p>
            <a:fld id="{DAD8BA2F-E335-4939-99DC-A7E50E548284}" type="slidenum">
              <a:rPr lang="en-US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35</a:t>
            </a:fld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2195736" y="-33159"/>
            <a:ext cx="4903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Gestión de proyectos</a:t>
            </a:r>
          </a:p>
        </p:txBody>
      </p:sp>
      <p:pic>
        <p:nvPicPr>
          <p:cNvPr id="32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759" y="1628800"/>
            <a:ext cx="7734300" cy="4293192"/>
          </a:xfrm>
          <a:prstGeom prst="rect">
            <a:avLst/>
          </a:prstGeom>
        </p:spPr>
      </p:pic>
      <p:sp>
        <p:nvSpPr>
          <p:cNvPr id="42" name="CuadroTexto 1"/>
          <p:cNvSpPr txBox="1"/>
          <p:nvPr/>
        </p:nvSpPr>
        <p:spPr>
          <a:xfrm>
            <a:off x="3376859" y="1773397"/>
            <a:ext cx="1917700" cy="923330"/>
          </a:xfrm>
          <a:prstGeom prst="rect">
            <a:avLst/>
          </a:prstGeom>
          <a:solidFill>
            <a:srgbClr val="008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/>
              <a:t>Los pasos de cada etapa de una fase del proyecto</a:t>
            </a:r>
          </a:p>
        </p:txBody>
      </p:sp>
      <p:sp>
        <p:nvSpPr>
          <p:cNvPr id="43" name="Flecha curvada hacia la derecha 2"/>
          <p:cNvSpPr/>
          <p:nvPr/>
        </p:nvSpPr>
        <p:spPr>
          <a:xfrm rot="19852681">
            <a:off x="3858197" y="2912338"/>
            <a:ext cx="739528" cy="1526359"/>
          </a:xfrm>
          <a:prstGeom prst="curvedRightArrow">
            <a:avLst/>
          </a:prstGeom>
          <a:solidFill>
            <a:srgbClr val="53F2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0" name="8 CuadroTexto">
            <a:extLst>
              <a:ext uri="{FF2B5EF4-FFF2-40B4-BE49-F238E27FC236}">
                <a16:creationId xmlns:a16="http://schemas.microsoft.com/office/drawing/2014/main" id="{9C83F939-E695-4BF0-ABF0-F0A0217026F1}"/>
              </a:ext>
            </a:extLst>
          </p:cNvPr>
          <p:cNvSpPr txBox="1"/>
          <p:nvPr/>
        </p:nvSpPr>
        <p:spPr>
          <a:xfrm>
            <a:off x="2195736" y="-33159"/>
            <a:ext cx="4903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Gestión de proyectos</a:t>
            </a:r>
          </a:p>
        </p:txBody>
      </p:sp>
      <p:sp>
        <p:nvSpPr>
          <p:cNvPr id="11" name="2 CuadroTexto">
            <a:extLst>
              <a:ext uri="{FF2B5EF4-FFF2-40B4-BE49-F238E27FC236}">
                <a16:creationId xmlns:a16="http://schemas.microsoft.com/office/drawing/2014/main" id="{88EE3535-56D2-46A6-BD3A-5088E120C95C}"/>
              </a:ext>
            </a:extLst>
          </p:cNvPr>
          <p:cNvSpPr txBox="1"/>
          <p:nvPr/>
        </p:nvSpPr>
        <p:spPr>
          <a:xfrm>
            <a:off x="578351" y="1"/>
            <a:ext cx="8674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Caracterización de proyectos externos</a:t>
            </a:r>
          </a:p>
        </p:txBody>
      </p:sp>
      <p:sp>
        <p:nvSpPr>
          <p:cNvPr id="12" name="2 CuadroTexto">
            <a:extLst>
              <a:ext uri="{FF2B5EF4-FFF2-40B4-BE49-F238E27FC236}">
                <a16:creationId xmlns:a16="http://schemas.microsoft.com/office/drawing/2014/main" id="{7E52E671-2A4B-4C1F-8EF5-DCEEDBF87E80}"/>
              </a:ext>
            </a:extLst>
          </p:cNvPr>
          <p:cNvSpPr txBox="1"/>
          <p:nvPr/>
        </p:nvSpPr>
        <p:spPr>
          <a:xfrm>
            <a:off x="578351" y="1"/>
            <a:ext cx="8674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Caracterización de proyectos externos</a:t>
            </a:r>
          </a:p>
        </p:txBody>
      </p:sp>
      <p:sp>
        <p:nvSpPr>
          <p:cNvPr id="13" name="2 CuadroTexto">
            <a:extLst>
              <a:ext uri="{FF2B5EF4-FFF2-40B4-BE49-F238E27FC236}">
                <a16:creationId xmlns:a16="http://schemas.microsoft.com/office/drawing/2014/main" id="{CE625B92-3769-442B-B575-9E7B4EDE77D6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14" name="2 CuadroTexto">
            <a:extLst>
              <a:ext uri="{FF2B5EF4-FFF2-40B4-BE49-F238E27FC236}">
                <a16:creationId xmlns:a16="http://schemas.microsoft.com/office/drawing/2014/main" id="{352801FA-A0E1-4439-B81A-58E419B51DCD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15" name="2 CuadroTexto">
            <a:extLst>
              <a:ext uri="{FF2B5EF4-FFF2-40B4-BE49-F238E27FC236}">
                <a16:creationId xmlns:a16="http://schemas.microsoft.com/office/drawing/2014/main" id="{CEA8FD7F-E229-4886-9DCE-D9FC949389E6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16" name="2 CuadroTexto">
            <a:extLst>
              <a:ext uri="{FF2B5EF4-FFF2-40B4-BE49-F238E27FC236}">
                <a16:creationId xmlns:a16="http://schemas.microsoft.com/office/drawing/2014/main" id="{9C6CECBD-264C-4049-8AC6-CC13189D7050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17" name="2 CuadroTexto">
            <a:extLst>
              <a:ext uri="{FF2B5EF4-FFF2-40B4-BE49-F238E27FC236}">
                <a16:creationId xmlns:a16="http://schemas.microsoft.com/office/drawing/2014/main" id="{665B7061-ED32-44F4-8B17-459ABCC529C4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18" name="2 CuadroTexto">
            <a:extLst>
              <a:ext uri="{FF2B5EF4-FFF2-40B4-BE49-F238E27FC236}">
                <a16:creationId xmlns:a16="http://schemas.microsoft.com/office/drawing/2014/main" id="{524E57E5-CEBD-4A02-A3BF-28FDAD373ADB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19" name="2 CuadroTexto">
            <a:extLst>
              <a:ext uri="{FF2B5EF4-FFF2-40B4-BE49-F238E27FC236}">
                <a16:creationId xmlns:a16="http://schemas.microsoft.com/office/drawing/2014/main" id="{E9EB57D1-F26D-4851-9420-6AB478D3152B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20" name="2 CuadroTexto">
            <a:extLst>
              <a:ext uri="{FF2B5EF4-FFF2-40B4-BE49-F238E27FC236}">
                <a16:creationId xmlns:a16="http://schemas.microsoft.com/office/drawing/2014/main" id="{5A79F23E-46B4-4FB5-ACB3-04FEF9932A4C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21" name="2 CuadroTexto">
            <a:extLst>
              <a:ext uri="{FF2B5EF4-FFF2-40B4-BE49-F238E27FC236}">
                <a16:creationId xmlns:a16="http://schemas.microsoft.com/office/drawing/2014/main" id="{06441D2F-71EA-438E-93A1-092764C10A79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22" name="2 CuadroTexto">
            <a:extLst>
              <a:ext uri="{FF2B5EF4-FFF2-40B4-BE49-F238E27FC236}">
                <a16:creationId xmlns:a16="http://schemas.microsoft.com/office/drawing/2014/main" id="{29EF9D40-2C70-46ED-9F80-31EF523B1EA6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23" name="2 CuadroTexto">
            <a:extLst>
              <a:ext uri="{FF2B5EF4-FFF2-40B4-BE49-F238E27FC236}">
                <a16:creationId xmlns:a16="http://schemas.microsoft.com/office/drawing/2014/main" id="{5B4EFB20-41CF-4326-8B92-21B29700610A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7D5B18F2-61F7-4017-9C35-50726B9A6991}"/>
              </a:ext>
            </a:extLst>
          </p:cNvPr>
          <p:cNvSpPr/>
          <p:nvPr/>
        </p:nvSpPr>
        <p:spPr>
          <a:xfrm>
            <a:off x="-1000" y="-11321"/>
            <a:ext cx="9144000" cy="634388"/>
          </a:xfrm>
          <a:prstGeom prst="rect">
            <a:avLst/>
          </a:prstGeom>
          <a:gradFill flip="none" rotWithShape="1">
            <a:gsLst>
              <a:gs pos="100000">
                <a:srgbClr val="83A62A"/>
              </a:gs>
              <a:gs pos="0">
                <a:schemeClr val="tx1"/>
              </a:gs>
              <a:gs pos="9000">
                <a:schemeClr val="tx1"/>
              </a:gs>
              <a:gs pos="24000">
                <a:schemeClr val="accent3">
                  <a:lumMod val="50000"/>
                </a:schemeClr>
              </a:gs>
              <a:gs pos="61000">
                <a:srgbClr val="83A62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66358A0A-1752-466B-B596-D67BD9B8B5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-11321"/>
            <a:ext cx="1691680" cy="689203"/>
          </a:xfrm>
          <a:prstGeom prst="rect">
            <a:avLst/>
          </a:prstGeom>
        </p:spPr>
      </p:pic>
      <p:sp>
        <p:nvSpPr>
          <p:cNvPr id="2" name="2 CuadroTexto">
            <a:extLst>
              <a:ext uri="{FF2B5EF4-FFF2-40B4-BE49-F238E27FC236}">
                <a16:creationId xmlns:a16="http://schemas.microsoft.com/office/drawing/2014/main" id="{31DEACDD-4FD3-5810-8075-A1007D4EF02F}"/>
              </a:ext>
            </a:extLst>
          </p:cNvPr>
          <p:cNvSpPr txBox="1"/>
          <p:nvPr/>
        </p:nvSpPr>
        <p:spPr>
          <a:xfrm>
            <a:off x="1614593" y="19855"/>
            <a:ext cx="58047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1.5. La gestión de proyectos.</a:t>
            </a:r>
          </a:p>
        </p:txBody>
      </p:sp>
    </p:spTree>
    <p:extLst>
      <p:ext uri="{BB962C8B-B14F-4D97-AF65-F5344CB8AC3E}">
        <p14:creationId xmlns:p14="http://schemas.microsoft.com/office/powerpoint/2010/main" val="17353638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683568" y="-33159"/>
            <a:ext cx="854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dirección de un proyecto industrial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691634" y="6492874"/>
            <a:ext cx="451366" cy="365125"/>
          </a:xfrm>
        </p:spPr>
        <p:txBody>
          <a:bodyPr/>
          <a:lstStyle/>
          <a:p>
            <a:fld id="{DAD8BA2F-E335-4939-99DC-A7E50E548284}" type="slidenum">
              <a:rPr lang="en-US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</a:t>
            </a:fld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27 CuadroTexto"/>
          <p:cNvSpPr txBox="1"/>
          <p:nvPr/>
        </p:nvSpPr>
        <p:spPr>
          <a:xfrm>
            <a:off x="2482085" y="582637"/>
            <a:ext cx="3882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u="sng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Fases de un proyecto</a:t>
            </a:r>
          </a:p>
        </p:txBody>
      </p:sp>
      <p:grpSp>
        <p:nvGrpSpPr>
          <p:cNvPr id="8" name="Agrupar 25"/>
          <p:cNvGrpSpPr/>
          <p:nvPr/>
        </p:nvGrpSpPr>
        <p:grpSpPr>
          <a:xfrm>
            <a:off x="222889" y="1653168"/>
            <a:ext cx="8404552" cy="1080120"/>
            <a:chOff x="254001" y="1079501"/>
            <a:chExt cx="8801100" cy="1238250"/>
          </a:xfrm>
        </p:grpSpPr>
        <p:grpSp>
          <p:nvGrpSpPr>
            <p:cNvPr id="10" name="Agrupar 26"/>
            <p:cNvGrpSpPr/>
            <p:nvPr/>
          </p:nvGrpSpPr>
          <p:grpSpPr>
            <a:xfrm>
              <a:off x="254001" y="1092200"/>
              <a:ext cx="3790948" cy="1206502"/>
              <a:chOff x="508001" y="1295399"/>
              <a:chExt cx="3594016" cy="952501"/>
            </a:xfrm>
            <a:solidFill>
              <a:schemeClr val="bg1">
                <a:lumMod val="85000"/>
              </a:schemeClr>
            </a:solidFill>
          </p:grpSpPr>
          <p:sp>
            <p:nvSpPr>
              <p:cNvPr id="15" name="Pentágono 31"/>
              <p:cNvSpPr/>
              <p:nvPr/>
            </p:nvSpPr>
            <p:spPr>
              <a:xfrm>
                <a:off x="508001" y="1295400"/>
                <a:ext cx="890978" cy="952500"/>
              </a:xfrm>
              <a:prstGeom prst="homePlate">
                <a:avLst/>
              </a:prstGeom>
              <a:solidFill>
                <a:srgbClr val="92D050"/>
              </a:solidFill>
              <a:ln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400" b="1" dirty="0">
                    <a:solidFill>
                      <a:srgbClr val="000000"/>
                    </a:solidFill>
                  </a:rPr>
                  <a:t>Inicio</a:t>
                </a:r>
              </a:p>
            </p:txBody>
          </p:sp>
          <p:sp>
            <p:nvSpPr>
              <p:cNvPr id="16" name="Cheurón 32"/>
              <p:cNvSpPr/>
              <p:nvPr/>
            </p:nvSpPr>
            <p:spPr>
              <a:xfrm>
                <a:off x="809007" y="1295399"/>
                <a:ext cx="2070925" cy="952500"/>
              </a:xfrm>
              <a:prstGeom prst="chevro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400" dirty="0">
                    <a:solidFill>
                      <a:schemeClr val="tx1"/>
                    </a:solidFill>
                  </a:rPr>
                  <a:t>Definición</a:t>
                </a:r>
              </a:p>
            </p:txBody>
          </p:sp>
          <p:sp>
            <p:nvSpPr>
              <p:cNvPr id="17" name="Cheurón 33"/>
              <p:cNvSpPr/>
              <p:nvPr/>
            </p:nvSpPr>
            <p:spPr>
              <a:xfrm>
                <a:off x="1910690" y="1295400"/>
                <a:ext cx="2191327" cy="952500"/>
              </a:xfrm>
              <a:prstGeom prst="chevron">
                <a:avLst/>
              </a:prstGeom>
              <a:grpFill/>
              <a:ln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400" dirty="0">
                    <a:solidFill>
                      <a:schemeClr val="tx1"/>
                    </a:solidFill>
                  </a:rPr>
                  <a:t>Viabilidad</a:t>
                </a:r>
              </a:p>
            </p:txBody>
          </p:sp>
        </p:grpSp>
        <p:sp>
          <p:nvSpPr>
            <p:cNvPr id="11" name="Cheurón 27"/>
            <p:cNvSpPr/>
            <p:nvPr/>
          </p:nvSpPr>
          <p:spPr>
            <a:xfrm>
              <a:off x="3035300" y="1092201"/>
              <a:ext cx="2349500" cy="1212852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>
                  <a:solidFill>
                    <a:schemeClr val="tx1"/>
                  </a:solidFill>
                </a:rPr>
                <a:t>Planificación</a:t>
              </a:r>
            </a:p>
          </p:txBody>
        </p:sp>
        <p:sp>
          <p:nvSpPr>
            <p:cNvPr id="12" name="Cheurón 28"/>
            <p:cNvSpPr/>
            <p:nvPr/>
          </p:nvSpPr>
          <p:spPr>
            <a:xfrm>
              <a:off x="4679950" y="1085851"/>
              <a:ext cx="2152650" cy="1225552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>
                  <a:solidFill>
                    <a:schemeClr val="tx1"/>
                  </a:solidFill>
                </a:rPr>
                <a:t>Ejecución</a:t>
              </a:r>
              <a:r>
                <a:rPr lang="es-ES" dirty="0">
                  <a:solidFill>
                    <a:schemeClr val="tx1"/>
                  </a:solidFill>
                </a:rPr>
                <a:t> </a:t>
              </a:r>
              <a:r>
                <a:rPr lang="es-ES" sz="1400" dirty="0">
                  <a:solidFill>
                    <a:schemeClr val="tx1"/>
                  </a:solidFill>
                </a:rPr>
                <a:t>y</a:t>
              </a:r>
              <a:r>
                <a:rPr lang="es-ES" dirty="0">
                  <a:solidFill>
                    <a:schemeClr val="tx1"/>
                  </a:solidFill>
                </a:rPr>
                <a:t> </a:t>
              </a:r>
              <a:r>
                <a:rPr lang="es-ES" sz="1400" dirty="0">
                  <a:solidFill>
                    <a:schemeClr val="tx1"/>
                  </a:solidFill>
                </a:rPr>
                <a:t>Control</a:t>
              </a:r>
            </a:p>
          </p:txBody>
        </p:sp>
        <p:sp>
          <p:nvSpPr>
            <p:cNvPr id="13" name="Cheurón 29"/>
            <p:cNvSpPr/>
            <p:nvPr/>
          </p:nvSpPr>
          <p:spPr>
            <a:xfrm>
              <a:off x="5880100" y="1085849"/>
              <a:ext cx="2209800" cy="1231901"/>
            </a:xfrm>
            <a:prstGeom prst="chevron">
              <a:avLst/>
            </a:prstGeom>
            <a:solidFill>
              <a:srgbClr val="D9D9D9"/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>
                  <a:solidFill>
                    <a:schemeClr val="tx1"/>
                  </a:solidFill>
                </a:rPr>
                <a:t>Validación</a:t>
              </a:r>
            </a:p>
          </p:txBody>
        </p:sp>
        <p:sp>
          <p:nvSpPr>
            <p:cNvPr id="14" name="Cheurón 30"/>
            <p:cNvSpPr/>
            <p:nvPr/>
          </p:nvSpPr>
          <p:spPr>
            <a:xfrm>
              <a:off x="7150100" y="1079501"/>
              <a:ext cx="1905001" cy="1238250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>
                  <a:solidFill>
                    <a:schemeClr val="tx1"/>
                  </a:solidFill>
                </a:rPr>
                <a:t>Cierre</a:t>
              </a:r>
            </a:p>
          </p:txBody>
        </p:sp>
      </p:grpSp>
      <p:sp>
        <p:nvSpPr>
          <p:cNvPr id="4" name="3 Cerrar llave"/>
          <p:cNvSpPr/>
          <p:nvPr/>
        </p:nvSpPr>
        <p:spPr>
          <a:xfrm rot="16200000">
            <a:off x="2349288" y="-435887"/>
            <a:ext cx="277887" cy="3922375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17 Cerrar llave"/>
          <p:cNvSpPr/>
          <p:nvPr/>
        </p:nvSpPr>
        <p:spPr>
          <a:xfrm rot="16200000">
            <a:off x="6150020" y="-284698"/>
            <a:ext cx="275331" cy="360040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4 CuadroTexto"/>
          <p:cNvSpPr txBox="1"/>
          <p:nvPr/>
        </p:nvSpPr>
        <p:spPr>
          <a:xfrm>
            <a:off x="5711621" y="1067812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Proyecto</a:t>
            </a:r>
          </a:p>
        </p:txBody>
      </p:sp>
      <p:sp>
        <p:nvSpPr>
          <p:cNvPr id="20" name="19 CuadroTexto"/>
          <p:cNvSpPr txBox="1"/>
          <p:nvPr/>
        </p:nvSpPr>
        <p:spPr>
          <a:xfrm>
            <a:off x="1848589" y="1067812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Anteproyecto</a:t>
            </a:r>
          </a:p>
        </p:txBody>
      </p:sp>
      <p:grpSp>
        <p:nvGrpSpPr>
          <p:cNvPr id="21" name="Agrupar 13"/>
          <p:cNvGrpSpPr/>
          <p:nvPr/>
        </p:nvGrpSpPr>
        <p:grpSpPr>
          <a:xfrm>
            <a:off x="785633" y="2930336"/>
            <a:ext cx="7734300" cy="3811032"/>
            <a:chOff x="901700" y="2654300"/>
            <a:chExt cx="7734300" cy="3811032"/>
          </a:xfrm>
        </p:grpSpPr>
        <p:sp>
          <p:nvSpPr>
            <p:cNvPr id="23" name="CuadroTexto 9"/>
            <p:cNvSpPr txBox="1"/>
            <p:nvPr/>
          </p:nvSpPr>
          <p:spPr>
            <a:xfrm>
              <a:off x="901700" y="2654300"/>
              <a:ext cx="7696200" cy="369332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dirty="0"/>
                <a:t>Primera definición del objetivo del proyecto. </a:t>
              </a:r>
            </a:p>
          </p:txBody>
        </p:sp>
        <p:sp>
          <p:nvSpPr>
            <p:cNvPr id="24" name="CuadroTexto 16"/>
            <p:cNvSpPr txBox="1"/>
            <p:nvPr/>
          </p:nvSpPr>
          <p:spPr>
            <a:xfrm>
              <a:off x="901700" y="3149600"/>
              <a:ext cx="7696200" cy="369332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dirty="0"/>
                <a:t>Estudio inicial de viabilidad técnica, económica, comercial, </a:t>
              </a:r>
              <a:r>
                <a:rPr lang="es-ES" dirty="0" err="1"/>
                <a:t>etc</a:t>
              </a:r>
              <a:endParaRPr lang="es-ES" dirty="0"/>
            </a:p>
          </p:txBody>
        </p:sp>
        <p:sp>
          <p:nvSpPr>
            <p:cNvPr id="25" name="CuadroTexto 17"/>
            <p:cNvSpPr txBox="1"/>
            <p:nvPr/>
          </p:nvSpPr>
          <p:spPr>
            <a:xfrm>
              <a:off x="901700" y="3619500"/>
              <a:ext cx="7696200" cy="369332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dirty="0"/>
                <a:t>Estimación de necesidades y posibles problemas para realizar el proyecto. </a:t>
              </a:r>
            </a:p>
          </p:txBody>
        </p:sp>
        <p:sp>
          <p:nvSpPr>
            <p:cNvPr id="26" name="CuadroTexto 19"/>
            <p:cNvSpPr txBox="1"/>
            <p:nvPr/>
          </p:nvSpPr>
          <p:spPr>
            <a:xfrm>
              <a:off x="901700" y="4114800"/>
              <a:ext cx="7696200" cy="369332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dirty="0"/>
                <a:t>Análisis de posibles alternativas para cubrir las necesidades y deficiencias</a:t>
              </a:r>
            </a:p>
          </p:txBody>
        </p:sp>
        <p:sp>
          <p:nvSpPr>
            <p:cNvPr id="27" name="CuadroTexto 20"/>
            <p:cNvSpPr txBox="1"/>
            <p:nvPr/>
          </p:nvSpPr>
          <p:spPr>
            <a:xfrm>
              <a:off x="927100" y="4610100"/>
              <a:ext cx="7696200" cy="369332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dirty="0"/>
                <a:t>Estudio de alternativas para realizar el proyecto. </a:t>
              </a:r>
            </a:p>
          </p:txBody>
        </p:sp>
        <p:sp>
          <p:nvSpPr>
            <p:cNvPr id="29" name="CuadroTexto 21"/>
            <p:cNvSpPr txBox="1"/>
            <p:nvPr/>
          </p:nvSpPr>
          <p:spPr>
            <a:xfrm>
              <a:off x="939800" y="5105400"/>
              <a:ext cx="7696200" cy="369332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dirty="0"/>
                <a:t>Primeras estimaciones de recursos necesarios, costes y plazos. </a:t>
              </a:r>
            </a:p>
          </p:txBody>
        </p:sp>
        <p:sp>
          <p:nvSpPr>
            <p:cNvPr id="30" name="CuadroTexto 22"/>
            <p:cNvSpPr txBox="1"/>
            <p:nvPr/>
          </p:nvSpPr>
          <p:spPr>
            <a:xfrm>
              <a:off x="939800" y="5613400"/>
              <a:ext cx="7696200" cy="369332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dirty="0"/>
                <a:t>Primera aproximación de la planificación del proyecto. </a:t>
              </a:r>
            </a:p>
          </p:txBody>
        </p:sp>
        <p:sp>
          <p:nvSpPr>
            <p:cNvPr id="31" name="CuadroTexto 23"/>
            <p:cNvSpPr txBox="1"/>
            <p:nvPr/>
          </p:nvSpPr>
          <p:spPr>
            <a:xfrm>
              <a:off x="939800" y="6096000"/>
              <a:ext cx="7696200" cy="369332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dirty="0"/>
                <a:t>Normativa y legislación aplicables</a:t>
              </a:r>
            </a:p>
          </p:txBody>
        </p:sp>
      </p:grpSp>
      <p:sp>
        <p:nvSpPr>
          <p:cNvPr id="32" name="8 CuadroTexto">
            <a:extLst>
              <a:ext uri="{FF2B5EF4-FFF2-40B4-BE49-F238E27FC236}">
                <a16:creationId xmlns:a16="http://schemas.microsoft.com/office/drawing/2014/main" id="{F8A4229E-72FC-4E22-A56F-08B0A73EC646}"/>
              </a:ext>
            </a:extLst>
          </p:cNvPr>
          <p:cNvSpPr txBox="1"/>
          <p:nvPr/>
        </p:nvSpPr>
        <p:spPr>
          <a:xfrm>
            <a:off x="2195736" y="-33159"/>
            <a:ext cx="4903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Gestión de proyectos</a:t>
            </a:r>
          </a:p>
        </p:txBody>
      </p:sp>
      <p:sp>
        <p:nvSpPr>
          <p:cNvPr id="33" name="2 CuadroTexto">
            <a:extLst>
              <a:ext uri="{FF2B5EF4-FFF2-40B4-BE49-F238E27FC236}">
                <a16:creationId xmlns:a16="http://schemas.microsoft.com/office/drawing/2014/main" id="{8518CDA6-FA10-4494-8073-E27C954845C4}"/>
              </a:ext>
            </a:extLst>
          </p:cNvPr>
          <p:cNvSpPr txBox="1"/>
          <p:nvPr/>
        </p:nvSpPr>
        <p:spPr>
          <a:xfrm>
            <a:off x="578351" y="1"/>
            <a:ext cx="8674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Caracterización de proyectos externos</a:t>
            </a:r>
          </a:p>
        </p:txBody>
      </p:sp>
      <p:sp>
        <p:nvSpPr>
          <p:cNvPr id="34" name="2 CuadroTexto">
            <a:extLst>
              <a:ext uri="{FF2B5EF4-FFF2-40B4-BE49-F238E27FC236}">
                <a16:creationId xmlns:a16="http://schemas.microsoft.com/office/drawing/2014/main" id="{AE92AEB8-1378-4CCD-BA7B-3549CAF4335A}"/>
              </a:ext>
            </a:extLst>
          </p:cNvPr>
          <p:cNvSpPr txBox="1"/>
          <p:nvPr/>
        </p:nvSpPr>
        <p:spPr>
          <a:xfrm>
            <a:off x="578351" y="1"/>
            <a:ext cx="8674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Caracterización de proyectos externos</a:t>
            </a:r>
          </a:p>
        </p:txBody>
      </p:sp>
      <p:sp>
        <p:nvSpPr>
          <p:cNvPr id="35" name="2 CuadroTexto">
            <a:extLst>
              <a:ext uri="{FF2B5EF4-FFF2-40B4-BE49-F238E27FC236}">
                <a16:creationId xmlns:a16="http://schemas.microsoft.com/office/drawing/2014/main" id="{5FDEA68A-5928-43B8-A233-9A7BC54BE214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36" name="2 CuadroTexto">
            <a:extLst>
              <a:ext uri="{FF2B5EF4-FFF2-40B4-BE49-F238E27FC236}">
                <a16:creationId xmlns:a16="http://schemas.microsoft.com/office/drawing/2014/main" id="{4D0004DD-1671-4926-BD35-F37404B7F388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37" name="2 CuadroTexto">
            <a:extLst>
              <a:ext uri="{FF2B5EF4-FFF2-40B4-BE49-F238E27FC236}">
                <a16:creationId xmlns:a16="http://schemas.microsoft.com/office/drawing/2014/main" id="{595F8D3F-BD52-43D2-8FAE-712F2B3245EE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38" name="2 CuadroTexto">
            <a:extLst>
              <a:ext uri="{FF2B5EF4-FFF2-40B4-BE49-F238E27FC236}">
                <a16:creationId xmlns:a16="http://schemas.microsoft.com/office/drawing/2014/main" id="{8D2E28F2-D922-43DB-AC8B-5A82CD96316C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39" name="2 CuadroTexto">
            <a:extLst>
              <a:ext uri="{FF2B5EF4-FFF2-40B4-BE49-F238E27FC236}">
                <a16:creationId xmlns:a16="http://schemas.microsoft.com/office/drawing/2014/main" id="{2E07F44C-6C71-466B-B0F0-3E61FF2E5A23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40" name="2 CuadroTexto">
            <a:extLst>
              <a:ext uri="{FF2B5EF4-FFF2-40B4-BE49-F238E27FC236}">
                <a16:creationId xmlns:a16="http://schemas.microsoft.com/office/drawing/2014/main" id="{CFAA64AA-C245-490E-8C6E-54EB78A12C0A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41" name="2 CuadroTexto">
            <a:extLst>
              <a:ext uri="{FF2B5EF4-FFF2-40B4-BE49-F238E27FC236}">
                <a16:creationId xmlns:a16="http://schemas.microsoft.com/office/drawing/2014/main" id="{B733DFAD-359E-4401-854D-8D28DB24903F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42" name="2 CuadroTexto">
            <a:extLst>
              <a:ext uri="{FF2B5EF4-FFF2-40B4-BE49-F238E27FC236}">
                <a16:creationId xmlns:a16="http://schemas.microsoft.com/office/drawing/2014/main" id="{EE5AACF1-F8DB-4E3D-95A4-678D1D6C4827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43" name="2 CuadroTexto">
            <a:extLst>
              <a:ext uri="{FF2B5EF4-FFF2-40B4-BE49-F238E27FC236}">
                <a16:creationId xmlns:a16="http://schemas.microsoft.com/office/drawing/2014/main" id="{A49D76B9-2408-4C1F-BD4A-ACEE8D61F87F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44" name="2 CuadroTexto">
            <a:extLst>
              <a:ext uri="{FF2B5EF4-FFF2-40B4-BE49-F238E27FC236}">
                <a16:creationId xmlns:a16="http://schemas.microsoft.com/office/drawing/2014/main" id="{A23F84E4-CBA4-4D62-8157-8350CDAB3961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45" name="2 CuadroTexto">
            <a:extLst>
              <a:ext uri="{FF2B5EF4-FFF2-40B4-BE49-F238E27FC236}">
                <a16:creationId xmlns:a16="http://schemas.microsoft.com/office/drawing/2014/main" id="{ECB4F6ED-1DC4-41C4-8011-49D48DAA8888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7E2E1BE3-DFFF-4033-87B1-CC21D5BF49CD}"/>
              </a:ext>
            </a:extLst>
          </p:cNvPr>
          <p:cNvSpPr/>
          <p:nvPr/>
        </p:nvSpPr>
        <p:spPr>
          <a:xfrm>
            <a:off x="-1000" y="-11321"/>
            <a:ext cx="9144000" cy="634388"/>
          </a:xfrm>
          <a:prstGeom prst="rect">
            <a:avLst/>
          </a:prstGeom>
          <a:gradFill flip="none" rotWithShape="1">
            <a:gsLst>
              <a:gs pos="100000">
                <a:srgbClr val="83A62A"/>
              </a:gs>
              <a:gs pos="0">
                <a:schemeClr val="tx1"/>
              </a:gs>
              <a:gs pos="9000">
                <a:schemeClr val="tx1"/>
              </a:gs>
              <a:gs pos="24000">
                <a:schemeClr val="accent3">
                  <a:lumMod val="50000"/>
                </a:schemeClr>
              </a:gs>
              <a:gs pos="61000">
                <a:srgbClr val="83A62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A350341E-BAAE-403E-B41D-D364CDA28F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-11321"/>
            <a:ext cx="1691680" cy="689203"/>
          </a:xfrm>
          <a:prstGeom prst="rect">
            <a:avLst/>
          </a:prstGeom>
        </p:spPr>
      </p:pic>
      <p:sp>
        <p:nvSpPr>
          <p:cNvPr id="6" name="2 CuadroTexto">
            <a:extLst>
              <a:ext uri="{FF2B5EF4-FFF2-40B4-BE49-F238E27FC236}">
                <a16:creationId xmlns:a16="http://schemas.microsoft.com/office/drawing/2014/main" id="{946A1CFC-F94B-1AC7-C8AD-9977CAF9838F}"/>
              </a:ext>
            </a:extLst>
          </p:cNvPr>
          <p:cNvSpPr txBox="1"/>
          <p:nvPr/>
        </p:nvSpPr>
        <p:spPr>
          <a:xfrm>
            <a:off x="1614593" y="19855"/>
            <a:ext cx="58047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1.5. La gestión de proyectos.</a:t>
            </a:r>
          </a:p>
        </p:txBody>
      </p:sp>
    </p:spTree>
    <p:extLst>
      <p:ext uri="{BB962C8B-B14F-4D97-AF65-F5344CB8AC3E}">
        <p14:creationId xmlns:p14="http://schemas.microsoft.com/office/powerpoint/2010/main" val="271739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683568" y="-33159"/>
            <a:ext cx="854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dirección de un proyecto industrial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590307" y="6471937"/>
            <a:ext cx="523374" cy="365125"/>
          </a:xfrm>
        </p:spPr>
        <p:txBody>
          <a:bodyPr/>
          <a:lstStyle/>
          <a:p>
            <a:fld id="{DAD8BA2F-E335-4939-99DC-A7E50E548284}" type="slidenum">
              <a:rPr lang="en-US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37</a:t>
            </a:fld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27 CuadroTexto"/>
          <p:cNvSpPr txBox="1"/>
          <p:nvPr/>
        </p:nvSpPr>
        <p:spPr>
          <a:xfrm>
            <a:off x="2191758" y="550357"/>
            <a:ext cx="3882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u="sng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Fases de un proyecto</a:t>
            </a:r>
          </a:p>
        </p:txBody>
      </p:sp>
      <p:grpSp>
        <p:nvGrpSpPr>
          <p:cNvPr id="8" name="Agrupar 25"/>
          <p:cNvGrpSpPr/>
          <p:nvPr/>
        </p:nvGrpSpPr>
        <p:grpSpPr>
          <a:xfrm>
            <a:off x="447442" y="1664083"/>
            <a:ext cx="8404552" cy="1080120"/>
            <a:chOff x="254001" y="1079501"/>
            <a:chExt cx="8801100" cy="1238250"/>
          </a:xfrm>
        </p:grpSpPr>
        <p:grpSp>
          <p:nvGrpSpPr>
            <p:cNvPr id="10" name="Agrupar 26"/>
            <p:cNvGrpSpPr/>
            <p:nvPr/>
          </p:nvGrpSpPr>
          <p:grpSpPr>
            <a:xfrm>
              <a:off x="254001" y="1092200"/>
              <a:ext cx="3790948" cy="1206502"/>
              <a:chOff x="508001" y="1295399"/>
              <a:chExt cx="3594016" cy="952501"/>
            </a:xfrm>
            <a:solidFill>
              <a:schemeClr val="bg1">
                <a:lumMod val="85000"/>
              </a:schemeClr>
            </a:solidFill>
          </p:grpSpPr>
          <p:sp>
            <p:nvSpPr>
              <p:cNvPr id="15" name="Pentágono 31"/>
              <p:cNvSpPr/>
              <p:nvPr/>
            </p:nvSpPr>
            <p:spPr>
              <a:xfrm>
                <a:off x="508001" y="1295400"/>
                <a:ext cx="890978" cy="952500"/>
              </a:xfrm>
              <a:prstGeom prst="homePlate">
                <a:avLst/>
              </a:prstGeom>
              <a:solidFill>
                <a:srgbClr val="D9D9D9"/>
              </a:solidFill>
              <a:ln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400" b="1" dirty="0">
                    <a:solidFill>
                      <a:srgbClr val="000000"/>
                    </a:solidFill>
                  </a:rPr>
                  <a:t>Inicio</a:t>
                </a:r>
              </a:p>
            </p:txBody>
          </p:sp>
          <p:sp>
            <p:nvSpPr>
              <p:cNvPr id="16" name="Cheurón 32"/>
              <p:cNvSpPr/>
              <p:nvPr/>
            </p:nvSpPr>
            <p:spPr>
              <a:xfrm>
                <a:off x="809007" y="1295399"/>
                <a:ext cx="2070925" cy="952500"/>
              </a:xfrm>
              <a:prstGeom prst="chevron">
                <a:avLst/>
              </a:prstGeom>
              <a:solidFill>
                <a:srgbClr val="92D050"/>
              </a:solidFill>
              <a:ln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400" dirty="0">
                    <a:solidFill>
                      <a:schemeClr val="tx1"/>
                    </a:solidFill>
                  </a:rPr>
                  <a:t>Definición</a:t>
                </a:r>
              </a:p>
            </p:txBody>
          </p:sp>
          <p:sp>
            <p:nvSpPr>
              <p:cNvPr id="17" name="Cheurón 33"/>
              <p:cNvSpPr/>
              <p:nvPr/>
            </p:nvSpPr>
            <p:spPr>
              <a:xfrm>
                <a:off x="1910690" y="1295400"/>
                <a:ext cx="2191327" cy="952500"/>
              </a:xfrm>
              <a:prstGeom prst="chevron">
                <a:avLst/>
              </a:prstGeom>
              <a:grpFill/>
              <a:ln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400" dirty="0">
                    <a:solidFill>
                      <a:schemeClr val="tx1"/>
                    </a:solidFill>
                  </a:rPr>
                  <a:t>Viabilidad</a:t>
                </a:r>
              </a:p>
            </p:txBody>
          </p:sp>
        </p:grpSp>
        <p:sp>
          <p:nvSpPr>
            <p:cNvPr id="11" name="Cheurón 27"/>
            <p:cNvSpPr/>
            <p:nvPr/>
          </p:nvSpPr>
          <p:spPr>
            <a:xfrm>
              <a:off x="3035300" y="1092201"/>
              <a:ext cx="2349500" cy="1212852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>
                  <a:solidFill>
                    <a:schemeClr val="tx1"/>
                  </a:solidFill>
                </a:rPr>
                <a:t>Planificación</a:t>
              </a:r>
            </a:p>
          </p:txBody>
        </p:sp>
        <p:sp>
          <p:nvSpPr>
            <p:cNvPr id="12" name="Cheurón 28"/>
            <p:cNvSpPr/>
            <p:nvPr/>
          </p:nvSpPr>
          <p:spPr>
            <a:xfrm>
              <a:off x="4679950" y="1085851"/>
              <a:ext cx="2152650" cy="1225552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>
                  <a:solidFill>
                    <a:schemeClr val="tx1"/>
                  </a:solidFill>
                </a:rPr>
                <a:t>Ejecución</a:t>
              </a:r>
              <a:r>
                <a:rPr lang="es-ES" dirty="0">
                  <a:solidFill>
                    <a:schemeClr val="tx1"/>
                  </a:solidFill>
                </a:rPr>
                <a:t> </a:t>
              </a:r>
              <a:r>
                <a:rPr lang="es-ES" sz="1400" dirty="0">
                  <a:solidFill>
                    <a:schemeClr val="tx1"/>
                  </a:solidFill>
                </a:rPr>
                <a:t>y</a:t>
              </a:r>
              <a:r>
                <a:rPr lang="es-ES" dirty="0">
                  <a:solidFill>
                    <a:schemeClr val="tx1"/>
                  </a:solidFill>
                </a:rPr>
                <a:t> </a:t>
              </a:r>
              <a:r>
                <a:rPr lang="es-ES" sz="1400" dirty="0">
                  <a:solidFill>
                    <a:schemeClr val="tx1"/>
                  </a:solidFill>
                </a:rPr>
                <a:t>Control</a:t>
              </a:r>
            </a:p>
          </p:txBody>
        </p:sp>
        <p:sp>
          <p:nvSpPr>
            <p:cNvPr id="13" name="Cheurón 29"/>
            <p:cNvSpPr/>
            <p:nvPr/>
          </p:nvSpPr>
          <p:spPr>
            <a:xfrm>
              <a:off x="5880100" y="1085849"/>
              <a:ext cx="2209800" cy="1231901"/>
            </a:xfrm>
            <a:prstGeom prst="chevron">
              <a:avLst/>
            </a:prstGeom>
            <a:solidFill>
              <a:srgbClr val="D9D9D9"/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>
                  <a:solidFill>
                    <a:schemeClr val="tx1"/>
                  </a:solidFill>
                </a:rPr>
                <a:t>Validación</a:t>
              </a:r>
            </a:p>
          </p:txBody>
        </p:sp>
        <p:sp>
          <p:nvSpPr>
            <p:cNvPr id="14" name="Cheurón 30"/>
            <p:cNvSpPr/>
            <p:nvPr/>
          </p:nvSpPr>
          <p:spPr>
            <a:xfrm>
              <a:off x="7150100" y="1079501"/>
              <a:ext cx="1905001" cy="1238250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>
                  <a:solidFill>
                    <a:schemeClr val="tx1"/>
                  </a:solidFill>
                </a:rPr>
                <a:t>Cierre</a:t>
              </a:r>
            </a:p>
          </p:txBody>
        </p:sp>
      </p:grpSp>
      <p:sp>
        <p:nvSpPr>
          <p:cNvPr id="4" name="3 Cerrar llave"/>
          <p:cNvSpPr/>
          <p:nvPr/>
        </p:nvSpPr>
        <p:spPr>
          <a:xfrm rot="16200000">
            <a:off x="2573841" y="-424972"/>
            <a:ext cx="277887" cy="3922375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17 Cerrar llave"/>
          <p:cNvSpPr/>
          <p:nvPr/>
        </p:nvSpPr>
        <p:spPr>
          <a:xfrm rot="16200000">
            <a:off x="6374573" y="-273783"/>
            <a:ext cx="275331" cy="360040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4 CuadroTexto"/>
          <p:cNvSpPr txBox="1"/>
          <p:nvPr/>
        </p:nvSpPr>
        <p:spPr>
          <a:xfrm>
            <a:off x="5936174" y="1078727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Proyecto</a:t>
            </a:r>
          </a:p>
        </p:txBody>
      </p:sp>
      <p:sp>
        <p:nvSpPr>
          <p:cNvPr id="20" name="19 CuadroTexto"/>
          <p:cNvSpPr txBox="1"/>
          <p:nvPr/>
        </p:nvSpPr>
        <p:spPr>
          <a:xfrm>
            <a:off x="2073142" y="1049919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Anteproyecto</a:t>
            </a:r>
          </a:p>
        </p:txBody>
      </p:sp>
      <p:grpSp>
        <p:nvGrpSpPr>
          <p:cNvPr id="32" name="Agrupar 13"/>
          <p:cNvGrpSpPr/>
          <p:nvPr/>
        </p:nvGrpSpPr>
        <p:grpSpPr>
          <a:xfrm>
            <a:off x="599254" y="2930336"/>
            <a:ext cx="7734300" cy="3811032"/>
            <a:chOff x="901700" y="2654300"/>
            <a:chExt cx="7734300" cy="3811032"/>
          </a:xfrm>
        </p:grpSpPr>
        <p:sp>
          <p:nvSpPr>
            <p:cNvPr id="34" name="CuadroTexto 17"/>
            <p:cNvSpPr txBox="1"/>
            <p:nvPr/>
          </p:nvSpPr>
          <p:spPr>
            <a:xfrm>
              <a:off x="901700" y="2654300"/>
              <a:ext cx="7696200" cy="369332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dirty="0"/>
                <a:t>Definición del objetivo del proyecto con el cliente ( si procede)</a:t>
              </a:r>
            </a:p>
          </p:txBody>
        </p:sp>
        <p:sp>
          <p:nvSpPr>
            <p:cNvPr id="35" name="CuadroTexto 19"/>
            <p:cNvSpPr txBox="1"/>
            <p:nvPr/>
          </p:nvSpPr>
          <p:spPr>
            <a:xfrm>
              <a:off x="901700" y="3149600"/>
              <a:ext cx="7696200" cy="369332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dirty="0"/>
                <a:t>Especificaciones preliminares</a:t>
              </a:r>
            </a:p>
          </p:txBody>
        </p:sp>
        <p:sp>
          <p:nvSpPr>
            <p:cNvPr id="36" name="CuadroTexto 20"/>
            <p:cNvSpPr txBox="1"/>
            <p:nvPr/>
          </p:nvSpPr>
          <p:spPr>
            <a:xfrm>
              <a:off x="901700" y="3619500"/>
              <a:ext cx="7696200" cy="369332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dirty="0"/>
                <a:t>Evaluación de alternativas. </a:t>
              </a:r>
            </a:p>
          </p:txBody>
        </p:sp>
        <p:sp>
          <p:nvSpPr>
            <p:cNvPr id="37" name="CuadroTexto 21"/>
            <p:cNvSpPr txBox="1"/>
            <p:nvPr/>
          </p:nvSpPr>
          <p:spPr>
            <a:xfrm>
              <a:off x="901700" y="4114800"/>
              <a:ext cx="7696200" cy="369332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dirty="0"/>
                <a:t>Cálculo de recursos, costes y plazos</a:t>
              </a:r>
            </a:p>
          </p:txBody>
        </p:sp>
        <p:sp>
          <p:nvSpPr>
            <p:cNvPr id="38" name="CuadroTexto 22"/>
            <p:cNvSpPr txBox="1"/>
            <p:nvPr/>
          </p:nvSpPr>
          <p:spPr>
            <a:xfrm>
              <a:off x="927100" y="4610100"/>
              <a:ext cx="7696200" cy="369332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dirty="0"/>
                <a:t>Especificaciones definitivas del proyecto</a:t>
              </a:r>
            </a:p>
          </p:txBody>
        </p:sp>
        <p:sp>
          <p:nvSpPr>
            <p:cNvPr id="39" name="CuadroTexto 23"/>
            <p:cNvSpPr txBox="1"/>
            <p:nvPr/>
          </p:nvSpPr>
          <p:spPr>
            <a:xfrm>
              <a:off x="939800" y="5105400"/>
              <a:ext cx="7696200" cy="369332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dirty="0"/>
                <a:t>Especificaciones de validación </a:t>
              </a:r>
            </a:p>
          </p:txBody>
        </p:sp>
        <p:sp>
          <p:nvSpPr>
            <p:cNvPr id="40" name="CuadroTexto 24"/>
            <p:cNvSpPr txBox="1"/>
            <p:nvPr/>
          </p:nvSpPr>
          <p:spPr>
            <a:xfrm>
              <a:off x="939800" y="5613400"/>
              <a:ext cx="7696200" cy="369332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dirty="0"/>
                <a:t>Especificaciones de cualificación</a:t>
              </a:r>
            </a:p>
          </p:txBody>
        </p:sp>
        <p:sp>
          <p:nvSpPr>
            <p:cNvPr id="41" name="CuadroTexto 25"/>
            <p:cNvSpPr txBox="1"/>
            <p:nvPr/>
          </p:nvSpPr>
          <p:spPr>
            <a:xfrm>
              <a:off x="939800" y="6096000"/>
              <a:ext cx="7696200" cy="369332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dirty="0"/>
                <a:t>Elaboración de la oferta ( para proyectos externos)</a:t>
              </a:r>
            </a:p>
          </p:txBody>
        </p:sp>
      </p:grpSp>
      <p:sp>
        <p:nvSpPr>
          <p:cNvPr id="29" name="8 CuadroTexto">
            <a:extLst>
              <a:ext uri="{FF2B5EF4-FFF2-40B4-BE49-F238E27FC236}">
                <a16:creationId xmlns:a16="http://schemas.microsoft.com/office/drawing/2014/main" id="{0FE3F1F5-2004-4652-9EAC-6A5BD1EC9202}"/>
              </a:ext>
            </a:extLst>
          </p:cNvPr>
          <p:cNvSpPr txBox="1"/>
          <p:nvPr/>
        </p:nvSpPr>
        <p:spPr>
          <a:xfrm>
            <a:off x="2195736" y="-33159"/>
            <a:ext cx="4903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Gestión de proyectos</a:t>
            </a:r>
          </a:p>
        </p:txBody>
      </p:sp>
      <p:sp>
        <p:nvSpPr>
          <p:cNvPr id="30" name="2 CuadroTexto">
            <a:extLst>
              <a:ext uri="{FF2B5EF4-FFF2-40B4-BE49-F238E27FC236}">
                <a16:creationId xmlns:a16="http://schemas.microsoft.com/office/drawing/2014/main" id="{EE2A4877-287C-42BF-B08F-E867527936BE}"/>
              </a:ext>
            </a:extLst>
          </p:cNvPr>
          <p:cNvSpPr txBox="1"/>
          <p:nvPr/>
        </p:nvSpPr>
        <p:spPr>
          <a:xfrm>
            <a:off x="578351" y="1"/>
            <a:ext cx="8674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Caracterización de proyectos externos</a:t>
            </a:r>
          </a:p>
        </p:txBody>
      </p:sp>
      <p:sp>
        <p:nvSpPr>
          <p:cNvPr id="31" name="2 CuadroTexto">
            <a:extLst>
              <a:ext uri="{FF2B5EF4-FFF2-40B4-BE49-F238E27FC236}">
                <a16:creationId xmlns:a16="http://schemas.microsoft.com/office/drawing/2014/main" id="{758F38CE-3D5E-49ED-91B8-E31215135195}"/>
              </a:ext>
            </a:extLst>
          </p:cNvPr>
          <p:cNvSpPr txBox="1"/>
          <p:nvPr/>
        </p:nvSpPr>
        <p:spPr>
          <a:xfrm>
            <a:off x="578351" y="1"/>
            <a:ext cx="8674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Caracterización de proyectos externos</a:t>
            </a:r>
          </a:p>
        </p:txBody>
      </p:sp>
      <p:sp>
        <p:nvSpPr>
          <p:cNvPr id="33" name="2 CuadroTexto">
            <a:extLst>
              <a:ext uri="{FF2B5EF4-FFF2-40B4-BE49-F238E27FC236}">
                <a16:creationId xmlns:a16="http://schemas.microsoft.com/office/drawing/2014/main" id="{D7E332A2-38AC-4FCE-B43A-221E5132C3CA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42" name="2 CuadroTexto">
            <a:extLst>
              <a:ext uri="{FF2B5EF4-FFF2-40B4-BE49-F238E27FC236}">
                <a16:creationId xmlns:a16="http://schemas.microsoft.com/office/drawing/2014/main" id="{4139F4F1-81E9-4EB3-BA83-1C18143D4AAA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43" name="2 CuadroTexto">
            <a:extLst>
              <a:ext uri="{FF2B5EF4-FFF2-40B4-BE49-F238E27FC236}">
                <a16:creationId xmlns:a16="http://schemas.microsoft.com/office/drawing/2014/main" id="{2780DD21-58A5-496B-A26B-ED224218C977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44" name="2 CuadroTexto">
            <a:extLst>
              <a:ext uri="{FF2B5EF4-FFF2-40B4-BE49-F238E27FC236}">
                <a16:creationId xmlns:a16="http://schemas.microsoft.com/office/drawing/2014/main" id="{8F7F10E7-C302-480A-A34D-2D17795B4A0B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45" name="2 CuadroTexto">
            <a:extLst>
              <a:ext uri="{FF2B5EF4-FFF2-40B4-BE49-F238E27FC236}">
                <a16:creationId xmlns:a16="http://schemas.microsoft.com/office/drawing/2014/main" id="{0D79B30B-0E59-4625-8C38-8AC0AA57016E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46" name="2 CuadroTexto">
            <a:extLst>
              <a:ext uri="{FF2B5EF4-FFF2-40B4-BE49-F238E27FC236}">
                <a16:creationId xmlns:a16="http://schemas.microsoft.com/office/drawing/2014/main" id="{988C557F-C7E0-4F06-8A52-95BCDB148ACF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47" name="2 CuadroTexto">
            <a:extLst>
              <a:ext uri="{FF2B5EF4-FFF2-40B4-BE49-F238E27FC236}">
                <a16:creationId xmlns:a16="http://schemas.microsoft.com/office/drawing/2014/main" id="{8E93B61E-C5EE-4E2E-84C0-59A563770903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48" name="2 CuadroTexto">
            <a:extLst>
              <a:ext uri="{FF2B5EF4-FFF2-40B4-BE49-F238E27FC236}">
                <a16:creationId xmlns:a16="http://schemas.microsoft.com/office/drawing/2014/main" id="{3B315B23-0931-42C4-B145-BCF3583C41A8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49" name="2 CuadroTexto">
            <a:extLst>
              <a:ext uri="{FF2B5EF4-FFF2-40B4-BE49-F238E27FC236}">
                <a16:creationId xmlns:a16="http://schemas.microsoft.com/office/drawing/2014/main" id="{8B8B2D03-5EC2-4105-8686-5E270177CAE6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50" name="2 CuadroTexto">
            <a:extLst>
              <a:ext uri="{FF2B5EF4-FFF2-40B4-BE49-F238E27FC236}">
                <a16:creationId xmlns:a16="http://schemas.microsoft.com/office/drawing/2014/main" id="{448E4AE5-DC25-4A39-A1D4-6F55338AA783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51" name="2 CuadroTexto">
            <a:extLst>
              <a:ext uri="{FF2B5EF4-FFF2-40B4-BE49-F238E27FC236}">
                <a16:creationId xmlns:a16="http://schemas.microsoft.com/office/drawing/2014/main" id="{EF246EE0-81F1-4294-91BF-DF51E7CDF78A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D458EA0B-6865-47D1-BAFF-72914709F874}"/>
              </a:ext>
            </a:extLst>
          </p:cNvPr>
          <p:cNvSpPr/>
          <p:nvPr/>
        </p:nvSpPr>
        <p:spPr>
          <a:xfrm>
            <a:off x="-1000" y="-11321"/>
            <a:ext cx="9144000" cy="634388"/>
          </a:xfrm>
          <a:prstGeom prst="rect">
            <a:avLst/>
          </a:prstGeom>
          <a:gradFill flip="none" rotWithShape="1">
            <a:gsLst>
              <a:gs pos="100000">
                <a:srgbClr val="83A62A"/>
              </a:gs>
              <a:gs pos="0">
                <a:schemeClr val="tx1"/>
              </a:gs>
              <a:gs pos="9000">
                <a:schemeClr val="tx1"/>
              </a:gs>
              <a:gs pos="24000">
                <a:schemeClr val="accent3">
                  <a:lumMod val="50000"/>
                </a:schemeClr>
              </a:gs>
              <a:gs pos="61000">
                <a:srgbClr val="83A62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3" name="Imagen 52">
            <a:extLst>
              <a:ext uri="{FF2B5EF4-FFF2-40B4-BE49-F238E27FC236}">
                <a16:creationId xmlns:a16="http://schemas.microsoft.com/office/drawing/2014/main" id="{0CF8EB10-381B-4EDC-AC2A-448CBF917A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-11321"/>
            <a:ext cx="1691680" cy="689203"/>
          </a:xfrm>
          <a:prstGeom prst="rect">
            <a:avLst/>
          </a:prstGeom>
        </p:spPr>
      </p:pic>
      <p:sp>
        <p:nvSpPr>
          <p:cNvPr id="54" name="2 CuadroTexto">
            <a:extLst>
              <a:ext uri="{FF2B5EF4-FFF2-40B4-BE49-F238E27FC236}">
                <a16:creationId xmlns:a16="http://schemas.microsoft.com/office/drawing/2014/main" id="{B763169B-2A1C-425F-A9FD-953E4CD47216}"/>
              </a:ext>
            </a:extLst>
          </p:cNvPr>
          <p:cNvSpPr txBox="1"/>
          <p:nvPr/>
        </p:nvSpPr>
        <p:spPr>
          <a:xfrm>
            <a:off x="2244030" y="49924"/>
            <a:ext cx="44406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1.5.El plan de calidad.</a:t>
            </a:r>
            <a:endParaRPr lang="es-E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4185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683568" y="-33159"/>
            <a:ext cx="854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dirección de un proyecto industrial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647363" y="6467610"/>
            <a:ext cx="523374" cy="365125"/>
          </a:xfrm>
        </p:spPr>
        <p:txBody>
          <a:bodyPr/>
          <a:lstStyle/>
          <a:p>
            <a:fld id="{DAD8BA2F-E335-4939-99DC-A7E50E548284}" type="slidenum">
              <a:rPr lang="en-US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</a:t>
            </a:fld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27 CuadroTexto"/>
          <p:cNvSpPr txBox="1"/>
          <p:nvPr/>
        </p:nvSpPr>
        <p:spPr>
          <a:xfrm>
            <a:off x="2307422" y="601524"/>
            <a:ext cx="3882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u="sng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Fases de un proyecto</a:t>
            </a:r>
          </a:p>
        </p:txBody>
      </p:sp>
      <p:grpSp>
        <p:nvGrpSpPr>
          <p:cNvPr id="8" name="Agrupar 25"/>
          <p:cNvGrpSpPr/>
          <p:nvPr/>
        </p:nvGrpSpPr>
        <p:grpSpPr>
          <a:xfrm>
            <a:off x="467544" y="1844824"/>
            <a:ext cx="8404552" cy="1080120"/>
            <a:chOff x="254001" y="1079501"/>
            <a:chExt cx="8801100" cy="1238250"/>
          </a:xfrm>
        </p:grpSpPr>
        <p:grpSp>
          <p:nvGrpSpPr>
            <p:cNvPr id="10" name="Agrupar 26"/>
            <p:cNvGrpSpPr/>
            <p:nvPr/>
          </p:nvGrpSpPr>
          <p:grpSpPr>
            <a:xfrm>
              <a:off x="254001" y="1092200"/>
              <a:ext cx="3790948" cy="1206502"/>
              <a:chOff x="508001" y="1295399"/>
              <a:chExt cx="3594016" cy="952501"/>
            </a:xfrm>
            <a:solidFill>
              <a:schemeClr val="bg1">
                <a:lumMod val="85000"/>
              </a:schemeClr>
            </a:solidFill>
          </p:grpSpPr>
          <p:sp>
            <p:nvSpPr>
              <p:cNvPr id="15" name="Pentágono 31"/>
              <p:cNvSpPr/>
              <p:nvPr/>
            </p:nvSpPr>
            <p:spPr>
              <a:xfrm>
                <a:off x="508001" y="1295400"/>
                <a:ext cx="890978" cy="952500"/>
              </a:xfrm>
              <a:prstGeom prst="homePlate">
                <a:avLst/>
              </a:prstGeom>
              <a:solidFill>
                <a:srgbClr val="D9D9D9"/>
              </a:solidFill>
              <a:ln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400" b="1" dirty="0">
                    <a:solidFill>
                      <a:srgbClr val="000000"/>
                    </a:solidFill>
                  </a:rPr>
                  <a:t>Inicio</a:t>
                </a:r>
              </a:p>
            </p:txBody>
          </p:sp>
          <p:sp>
            <p:nvSpPr>
              <p:cNvPr id="16" name="Cheurón 32"/>
              <p:cNvSpPr/>
              <p:nvPr/>
            </p:nvSpPr>
            <p:spPr>
              <a:xfrm>
                <a:off x="809007" y="1295399"/>
                <a:ext cx="2070925" cy="952500"/>
              </a:xfrm>
              <a:prstGeom prst="chevro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400" dirty="0">
                    <a:solidFill>
                      <a:schemeClr val="tx1"/>
                    </a:solidFill>
                  </a:rPr>
                  <a:t>Definición</a:t>
                </a:r>
              </a:p>
            </p:txBody>
          </p:sp>
          <p:sp>
            <p:nvSpPr>
              <p:cNvPr id="17" name="Cheurón 33"/>
              <p:cNvSpPr/>
              <p:nvPr/>
            </p:nvSpPr>
            <p:spPr>
              <a:xfrm>
                <a:off x="1910690" y="1295400"/>
                <a:ext cx="2191327" cy="952500"/>
              </a:xfrm>
              <a:prstGeom prst="chevron">
                <a:avLst/>
              </a:prstGeom>
              <a:solidFill>
                <a:srgbClr val="92D050"/>
              </a:solidFill>
              <a:ln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400" dirty="0">
                    <a:solidFill>
                      <a:schemeClr val="tx1"/>
                    </a:solidFill>
                  </a:rPr>
                  <a:t>Viabilidad</a:t>
                </a:r>
              </a:p>
            </p:txBody>
          </p:sp>
        </p:grpSp>
        <p:sp>
          <p:nvSpPr>
            <p:cNvPr id="11" name="Cheurón 27"/>
            <p:cNvSpPr/>
            <p:nvPr/>
          </p:nvSpPr>
          <p:spPr>
            <a:xfrm>
              <a:off x="3035300" y="1092201"/>
              <a:ext cx="2349500" cy="1212852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>
                  <a:solidFill>
                    <a:schemeClr val="tx1"/>
                  </a:solidFill>
                </a:rPr>
                <a:t>Planificación</a:t>
              </a:r>
            </a:p>
          </p:txBody>
        </p:sp>
        <p:sp>
          <p:nvSpPr>
            <p:cNvPr id="12" name="Cheurón 28"/>
            <p:cNvSpPr/>
            <p:nvPr/>
          </p:nvSpPr>
          <p:spPr>
            <a:xfrm>
              <a:off x="4679950" y="1085851"/>
              <a:ext cx="2152650" cy="1225552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>
                  <a:solidFill>
                    <a:schemeClr val="tx1"/>
                  </a:solidFill>
                </a:rPr>
                <a:t>Ejecución</a:t>
              </a:r>
              <a:r>
                <a:rPr lang="es-ES" dirty="0">
                  <a:solidFill>
                    <a:schemeClr val="tx1"/>
                  </a:solidFill>
                </a:rPr>
                <a:t> </a:t>
              </a:r>
              <a:r>
                <a:rPr lang="es-ES" sz="1400" dirty="0">
                  <a:solidFill>
                    <a:schemeClr val="tx1"/>
                  </a:solidFill>
                </a:rPr>
                <a:t>y</a:t>
              </a:r>
              <a:r>
                <a:rPr lang="es-ES" dirty="0">
                  <a:solidFill>
                    <a:schemeClr val="tx1"/>
                  </a:solidFill>
                </a:rPr>
                <a:t> </a:t>
              </a:r>
              <a:r>
                <a:rPr lang="es-ES" sz="1400" dirty="0">
                  <a:solidFill>
                    <a:schemeClr val="tx1"/>
                  </a:solidFill>
                </a:rPr>
                <a:t>Control</a:t>
              </a:r>
            </a:p>
          </p:txBody>
        </p:sp>
        <p:sp>
          <p:nvSpPr>
            <p:cNvPr id="13" name="Cheurón 29"/>
            <p:cNvSpPr/>
            <p:nvPr/>
          </p:nvSpPr>
          <p:spPr>
            <a:xfrm>
              <a:off x="5880100" y="1085849"/>
              <a:ext cx="2209800" cy="1231901"/>
            </a:xfrm>
            <a:prstGeom prst="chevron">
              <a:avLst/>
            </a:prstGeom>
            <a:solidFill>
              <a:srgbClr val="D9D9D9"/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>
                  <a:solidFill>
                    <a:schemeClr val="tx1"/>
                  </a:solidFill>
                </a:rPr>
                <a:t>Validación</a:t>
              </a:r>
            </a:p>
          </p:txBody>
        </p:sp>
        <p:sp>
          <p:nvSpPr>
            <p:cNvPr id="14" name="Cheurón 30"/>
            <p:cNvSpPr/>
            <p:nvPr/>
          </p:nvSpPr>
          <p:spPr>
            <a:xfrm>
              <a:off x="7150100" y="1079501"/>
              <a:ext cx="1905001" cy="1238250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>
                  <a:solidFill>
                    <a:schemeClr val="tx1"/>
                  </a:solidFill>
                </a:rPr>
                <a:t>Cierre</a:t>
              </a:r>
            </a:p>
          </p:txBody>
        </p:sp>
      </p:grpSp>
      <p:sp>
        <p:nvSpPr>
          <p:cNvPr id="4" name="3 Cerrar llave"/>
          <p:cNvSpPr/>
          <p:nvPr/>
        </p:nvSpPr>
        <p:spPr>
          <a:xfrm rot="16200000">
            <a:off x="2593943" y="-244231"/>
            <a:ext cx="277887" cy="3922375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17 Cerrar llave"/>
          <p:cNvSpPr/>
          <p:nvPr/>
        </p:nvSpPr>
        <p:spPr>
          <a:xfrm rot="16200000">
            <a:off x="6394675" y="-93042"/>
            <a:ext cx="275331" cy="360040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4 CuadroTexto"/>
          <p:cNvSpPr txBox="1"/>
          <p:nvPr/>
        </p:nvSpPr>
        <p:spPr>
          <a:xfrm>
            <a:off x="5956276" y="125946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Proyecto</a:t>
            </a:r>
          </a:p>
        </p:txBody>
      </p:sp>
      <p:sp>
        <p:nvSpPr>
          <p:cNvPr id="20" name="19 CuadroTexto"/>
          <p:cNvSpPr txBox="1"/>
          <p:nvPr/>
        </p:nvSpPr>
        <p:spPr>
          <a:xfrm>
            <a:off x="2093244" y="1230660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Anteproyecto</a:t>
            </a:r>
          </a:p>
        </p:txBody>
      </p:sp>
      <p:sp>
        <p:nvSpPr>
          <p:cNvPr id="31" name="CuadroTexto 17"/>
          <p:cNvSpPr txBox="1"/>
          <p:nvPr/>
        </p:nvSpPr>
        <p:spPr>
          <a:xfrm>
            <a:off x="915542" y="3099504"/>
            <a:ext cx="7696200" cy="36933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Análisis de viabilidad</a:t>
            </a:r>
          </a:p>
        </p:txBody>
      </p:sp>
      <p:sp>
        <p:nvSpPr>
          <p:cNvPr id="33" name="CuadroTexto 19"/>
          <p:cNvSpPr txBox="1"/>
          <p:nvPr/>
        </p:nvSpPr>
        <p:spPr>
          <a:xfrm>
            <a:off x="915542" y="3596776"/>
            <a:ext cx="7696200" cy="36933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Evaluación de riesgos del proyecto</a:t>
            </a:r>
          </a:p>
        </p:txBody>
      </p:sp>
      <p:sp>
        <p:nvSpPr>
          <p:cNvPr id="42" name="CuadroTexto 20"/>
          <p:cNvSpPr txBox="1"/>
          <p:nvPr/>
        </p:nvSpPr>
        <p:spPr>
          <a:xfrm>
            <a:off x="915542" y="4104980"/>
            <a:ext cx="7696200" cy="36933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Plan de contingencias</a:t>
            </a:r>
          </a:p>
        </p:txBody>
      </p:sp>
      <p:sp>
        <p:nvSpPr>
          <p:cNvPr id="43" name="CuadroTexto 21"/>
          <p:cNvSpPr txBox="1"/>
          <p:nvPr/>
        </p:nvSpPr>
        <p:spPr>
          <a:xfrm>
            <a:off x="915418" y="4628868"/>
            <a:ext cx="7696200" cy="36933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Cálculo de índices económicos del proyecto ( para proyectos externos)</a:t>
            </a:r>
          </a:p>
        </p:txBody>
      </p:sp>
      <p:sp>
        <p:nvSpPr>
          <p:cNvPr id="44" name="CuadroTexto 22"/>
          <p:cNvSpPr txBox="1"/>
          <p:nvPr/>
        </p:nvSpPr>
        <p:spPr>
          <a:xfrm>
            <a:off x="915418" y="5152756"/>
            <a:ext cx="7696200" cy="36933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Toma de decisión</a:t>
            </a:r>
          </a:p>
        </p:txBody>
      </p:sp>
      <p:sp>
        <p:nvSpPr>
          <p:cNvPr id="26" name="8 CuadroTexto">
            <a:extLst>
              <a:ext uri="{FF2B5EF4-FFF2-40B4-BE49-F238E27FC236}">
                <a16:creationId xmlns:a16="http://schemas.microsoft.com/office/drawing/2014/main" id="{19A3FB56-9BB8-4B56-A090-7FC752F21A33}"/>
              </a:ext>
            </a:extLst>
          </p:cNvPr>
          <p:cNvSpPr txBox="1"/>
          <p:nvPr/>
        </p:nvSpPr>
        <p:spPr>
          <a:xfrm>
            <a:off x="2195736" y="-33159"/>
            <a:ext cx="4903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Gestión de proyectos</a:t>
            </a:r>
          </a:p>
        </p:txBody>
      </p:sp>
      <p:sp>
        <p:nvSpPr>
          <p:cNvPr id="27" name="2 CuadroTexto">
            <a:extLst>
              <a:ext uri="{FF2B5EF4-FFF2-40B4-BE49-F238E27FC236}">
                <a16:creationId xmlns:a16="http://schemas.microsoft.com/office/drawing/2014/main" id="{5135BEEC-DF9D-4076-84E5-D3BD6B637787}"/>
              </a:ext>
            </a:extLst>
          </p:cNvPr>
          <p:cNvSpPr txBox="1"/>
          <p:nvPr/>
        </p:nvSpPr>
        <p:spPr>
          <a:xfrm>
            <a:off x="578351" y="1"/>
            <a:ext cx="8674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Caracterización de proyectos externos</a:t>
            </a:r>
          </a:p>
        </p:txBody>
      </p:sp>
      <p:sp>
        <p:nvSpPr>
          <p:cNvPr id="30" name="2 CuadroTexto">
            <a:extLst>
              <a:ext uri="{FF2B5EF4-FFF2-40B4-BE49-F238E27FC236}">
                <a16:creationId xmlns:a16="http://schemas.microsoft.com/office/drawing/2014/main" id="{32248057-D134-402A-B359-D90AD437AFBD}"/>
              </a:ext>
            </a:extLst>
          </p:cNvPr>
          <p:cNvSpPr txBox="1"/>
          <p:nvPr/>
        </p:nvSpPr>
        <p:spPr>
          <a:xfrm>
            <a:off x="578351" y="1"/>
            <a:ext cx="8674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Caracterización de proyectos externos</a:t>
            </a:r>
          </a:p>
        </p:txBody>
      </p:sp>
      <p:sp>
        <p:nvSpPr>
          <p:cNvPr id="32" name="2 CuadroTexto">
            <a:extLst>
              <a:ext uri="{FF2B5EF4-FFF2-40B4-BE49-F238E27FC236}">
                <a16:creationId xmlns:a16="http://schemas.microsoft.com/office/drawing/2014/main" id="{47D16697-C407-44F5-B5DA-4B79D0139339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34" name="2 CuadroTexto">
            <a:extLst>
              <a:ext uri="{FF2B5EF4-FFF2-40B4-BE49-F238E27FC236}">
                <a16:creationId xmlns:a16="http://schemas.microsoft.com/office/drawing/2014/main" id="{C5199727-4E55-4490-B58C-288FC42BE531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35" name="2 CuadroTexto">
            <a:extLst>
              <a:ext uri="{FF2B5EF4-FFF2-40B4-BE49-F238E27FC236}">
                <a16:creationId xmlns:a16="http://schemas.microsoft.com/office/drawing/2014/main" id="{7C72FFB4-2812-4ACA-89A5-6F70458C30FC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36" name="2 CuadroTexto">
            <a:extLst>
              <a:ext uri="{FF2B5EF4-FFF2-40B4-BE49-F238E27FC236}">
                <a16:creationId xmlns:a16="http://schemas.microsoft.com/office/drawing/2014/main" id="{AE925793-79D7-4BFF-8CCF-3F246D65A1DD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37" name="2 CuadroTexto">
            <a:extLst>
              <a:ext uri="{FF2B5EF4-FFF2-40B4-BE49-F238E27FC236}">
                <a16:creationId xmlns:a16="http://schemas.microsoft.com/office/drawing/2014/main" id="{18AAD353-75F4-4DA2-B343-79AFE23821F3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38" name="2 CuadroTexto">
            <a:extLst>
              <a:ext uri="{FF2B5EF4-FFF2-40B4-BE49-F238E27FC236}">
                <a16:creationId xmlns:a16="http://schemas.microsoft.com/office/drawing/2014/main" id="{0DB3E698-0591-4D8E-8118-2655D8381AEC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39" name="2 CuadroTexto">
            <a:extLst>
              <a:ext uri="{FF2B5EF4-FFF2-40B4-BE49-F238E27FC236}">
                <a16:creationId xmlns:a16="http://schemas.microsoft.com/office/drawing/2014/main" id="{C971A63D-8DD2-476E-8168-3443F3319111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40" name="2 CuadroTexto">
            <a:extLst>
              <a:ext uri="{FF2B5EF4-FFF2-40B4-BE49-F238E27FC236}">
                <a16:creationId xmlns:a16="http://schemas.microsoft.com/office/drawing/2014/main" id="{7B4F296E-5D7D-4852-8950-3AB8AC63C30A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41" name="2 CuadroTexto">
            <a:extLst>
              <a:ext uri="{FF2B5EF4-FFF2-40B4-BE49-F238E27FC236}">
                <a16:creationId xmlns:a16="http://schemas.microsoft.com/office/drawing/2014/main" id="{7E9ED564-1CEB-493F-AE0B-B9A39D77C536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45" name="2 CuadroTexto">
            <a:extLst>
              <a:ext uri="{FF2B5EF4-FFF2-40B4-BE49-F238E27FC236}">
                <a16:creationId xmlns:a16="http://schemas.microsoft.com/office/drawing/2014/main" id="{3BFFB4B1-97AE-4EF1-8961-B206805D65AA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46" name="2 CuadroTexto">
            <a:extLst>
              <a:ext uri="{FF2B5EF4-FFF2-40B4-BE49-F238E27FC236}">
                <a16:creationId xmlns:a16="http://schemas.microsoft.com/office/drawing/2014/main" id="{F7830572-26B8-4AAF-8F4D-B59021EDAE49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D2F7AE58-F090-4469-AEA3-D6A28C932BFA}"/>
              </a:ext>
            </a:extLst>
          </p:cNvPr>
          <p:cNvSpPr/>
          <p:nvPr/>
        </p:nvSpPr>
        <p:spPr>
          <a:xfrm>
            <a:off x="-1000" y="-11321"/>
            <a:ext cx="9144000" cy="634388"/>
          </a:xfrm>
          <a:prstGeom prst="rect">
            <a:avLst/>
          </a:prstGeom>
          <a:gradFill flip="none" rotWithShape="1">
            <a:gsLst>
              <a:gs pos="100000">
                <a:srgbClr val="83A62A"/>
              </a:gs>
              <a:gs pos="0">
                <a:schemeClr val="tx1"/>
              </a:gs>
              <a:gs pos="9000">
                <a:schemeClr val="tx1"/>
              </a:gs>
              <a:gs pos="24000">
                <a:schemeClr val="accent3">
                  <a:lumMod val="50000"/>
                </a:schemeClr>
              </a:gs>
              <a:gs pos="61000">
                <a:srgbClr val="83A62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8" name="Imagen 47">
            <a:extLst>
              <a:ext uri="{FF2B5EF4-FFF2-40B4-BE49-F238E27FC236}">
                <a16:creationId xmlns:a16="http://schemas.microsoft.com/office/drawing/2014/main" id="{1D36C10A-BF10-454F-9B02-1B10151D6E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-11321"/>
            <a:ext cx="1691680" cy="689203"/>
          </a:xfrm>
          <a:prstGeom prst="rect">
            <a:avLst/>
          </a:prstGeom>
        </p:spPr>
      </p:pic>
      <p:sp>
        <p:nvSpPr>
          <p:cNvPr id="2" name="2 CuadroTexto">
            <a:extLst>
              <a:ext uri="{FF2B5EF4-FFF2-40B4-BE49-F238E27FC236}">
                <a16:creationId xmlns:a16="http://schemas.microsoft.com/office/drawing/2014/main" id="{6F9434AF-3C6D-52A0-4BA9-643E2BCF2F5B}"/>
              </a:ext>
            </a:extLst>
          </p:cNvPr>
          <p:cNvSpPr txBox="1"/>
          <p:nvPr/>
        </p:nvSpPr>
        <p:spPr>
          <a:xfrm>
            <a:off x="1614593" y="19855"/>
            <a:ext cx="58047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1.5. La gestión de proyectos.</a:t>
            </a:r>
          </a:p>
        </p:txBody>
      </p:sp>
    </p:spTree>
    <p:extLst>
      <p:ext uri="{BB962C8B-B14F-4D97-AF65-F5344CB8AC3E}">
        <p14:creationId xmlns:p14="http://schemas.microsoft.com/office/powerpoint/2010/main" val="34597879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683568" y="-33159"/>
            <a:ext cx="854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dirección de un proyecto industrial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607183" y="6491463"/>
            <a:ext cx="523374" cy="365125"/>
          </a:xfrm>
        </p:spPr>
        <p:txBody>
          <a:bodyPr/>
          <a:lstStyle/>
          <a:p>
            <a:fld id="{DAD8BA2F-E335-4939-99DC-A7E50E548284}" type="slidenum">
              <a:rPr lang="en-US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39</a:t>
            </a:fld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27 CuadroTexto"/>
          <p:cNvSpPr txBox="1"/>
          <p:nvPr/>
        </p:nvSpPr>
        <p:spPr>
          <a:xfrm>
            <a:off x="1617125" y="585075"/>
            <a:ext cx="3882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u="sng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Fases de un proyecto</a:t>
            </a:r>
          </a:p>
        </p:txBody>
      </p:sp>
      <p:grpSp>
        <p:nvGrpSpPr>
          <p:cNvPr id="8" name="Agrupar 25"/>
          <p:cNvGrpSpPr/>
          <p:nvPr/>
        </p:nvGrpSpPr>
        <p:grpSpPr>
          <a:xfrm>
            <a:off x="539552" y="1728192"/>
            <a:ext cx="8404552" cy="1080120"/>
            <a:chOff x="254001" y="1079501"/>
            <a:chExt cx="8801100" cy="1238250"/>
          </a:xfrm>
        </p:grpSpPr>
        <p:grpSp>
          <p:nvGrpSpPr>
            <p:cNvPr id="10" name="Agrupar 26"/>
            <p:cNvGrpSpPr/>
            <p:nvPr/>
          </p:nvGrpSpPr>
          <p:grpSpPr>
            <a:xfrm>
              <a:off x="254001" y="1092200"/>
              <a:ext cx="3790948" cy="1206502"/>
              <a:chOff x="508001" y="1295399"/>
              <a:chExt cx="3594016" cy="952501"/>
            </a:xfrm>
            <a:solidFill>
              <a:schemeClr val="bg1">
                <a:lumMod val="85000"/>
              </a:schemeClr>
            </a:solidFill>
          </p:grpSpPr>
          <p:sp>
            <p:nvSpPr>
              <p:cNvPr id="15" name="Pentágono 31"/>
              <p:cNvSpPr/>
              <p:nvPr/>
            </p:nvSpPr>
            <p:spPr>
              <a:xfrm>
                <a:off x="508001" y="1295400"/>
                <a:ext cx="890978" cy="952500"/>
              </a:xfrm>
              <a:prstGeom prst="homePlate">
                <a:avLst/>
              </a:prstGeom>
              <a:solidFill>
                <a:srgbClr val="D9D9D9"/>
              </a:solidFill>
              <a:ln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400" b="1" dirty="0">
                    <a:solidFill>
                      <a:srgbClr val="000000"/>
                    </a:solidFill>
                  </a:rPr>
                  <a:t>Inicio</a:t>
                </a:r>
              </a:p>
            </p:txBody>
          </p:sp>
          <p:sp>
            <p:nvSpPr>
              <p:cNvPr id="16" name="Cheurón 32"/>
              <p:cNvSpPr/>
              <p:nvPr/>
            </p:nvSpPr>
            <p:spPr>
              <a:xfrm>
                <a:off x="809007" y="1295399"/>
                <a:ext cx="2070925" cy="952500"/>
              </a:xfrm>
              <a:prstGeom prst="chevro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400" dirty="0">
                    <a:solidFill>
                      <a:schemeClr val="tx1"/>
                    </a:solidFill>
                  </a:rPr>
                  <a:t>Definición</a:t>
                </a:r>
              </a:p>
            </p:txBody>
          </p:sp>
          <p:sp>
            <p:nvSpPr>
              <p:cNvPr id="17" name="Cheurón 33"/>
              <p:cNvSpPr/>
              <p:nvPr/>
            </p:nvSpPr>
            <p:spPr>
              <a:xfrm>
                <a:off x="1910690" y="1295400"/>
                <a:ext cx="2191327" cy="952500"/>
              </a:xfrm>
              <a:prstGeom prst="chevro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400" dirty="0">
                    <a:solidFill>
                      <a:schemeClr val="tx1"/>
                    </a:solidFill>
                  </a:rPr>
                  <a:t>Viabilidad</a:t>
                </a:r>
              </a:p>
            </p:txBody>
          </p:sp>
        </p:grpSp>
        <p:sp>
          <p:nvSpPr>
            <p:cNvPr id="11" name="Cheurón 27"/>
            <p:cNvSpPr/>
            <p:nvPr/>
          </p:nvSpPr>
          <p:spPr>
            <a:xfrm>
              <a:off x="3035300" y="1092201"/>
              <a:ext cx="2349500" cy="1212852"/>
            </a:xfrm>
            <a:prstGeom prst="chevron">
              <a:avLst/>
            </a:prstGeom>
            <a:solidFill>
              <a:srgbClr val="92D050"/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>
                  <a:solidFill>
                    <a:schemeClr val="tx1"/>
                  </a:solidFill>
                </a:rPr>
                <a:t>Planificación</a:t>
              </a:r>
            </a:p>
          </p:txBody>
        </p:sp>
        <p:sp>
          <p:nvSpPr>
            <p:cNvPr id="12" name="Cheurón 28"/>
            <p:cNvSpPr/>
            <p:nvPr/>
          </p:nvSpPr>
          <p:spPr>
            <a:xfrm>
              <a:off x="4679950" y="1085851"/>
              <a:ext cx="2152650" cy="1225552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>
                  <a:solidFill>
                    <a:schemeClr val="tx1"/>
                  </a:solidFill>
                </a:rPr>
                <a:t>Ejecución</a:t>
              </a:r>
              <a:r>
                <a:rPr lang="es-ES" dirty="0">
                  <a:solidFill>
                    <a:schemeClr val="tx1"/>
                  </a:solidFill>
                </a:rPr>
                <a:t> </a:t>
              </a:r>
              <a:r>
                <a:rPr lang="es-ES" sz="1400" dirty="0">
                  <a:solidFill>
                    <a:schemeClr val="tx1"/>
                  </a:solidFill>
                </a:rPr>
                <a:t>y</a:t>
              </a:r>
              <a:r>
                <a:rPr lang="es-ES" dirty="0">
                  <a:solidFill>
                    <a:schemeClr val="tx1"/>
                  </a:solidFill>
                </a:rPr>
                <a:t> </a:t>
              </a:r>
              <a:r>
                <a:rPr lang="es-ES" sz="1400" dirty="0">
                  <a:solidFill>
                    <a:schemeClr val="tx1"/>
                  </a:solidFill>
                </a:rPr>
                <a:t>Control</a:t>
              </a:r>
            </a:p>
          </p:txBody>
        </p:sp>
        <p:sp>
          <p:nvSpPr>
            <p:cNvPr id="13" name="Cheurón 29"/>
            <p:cNvSpPr/>
            <p:nvPr/>
          </p:nvSpPr>
          <p:spPr>
            <a:xfrm>
              <a:off x="5880100" y="1085849"/>
              <a:ext cx="2209800" cy="1231901"/>
            </a:xfrm>
            <a:prstGeom prst="chevron">
              <a:avLst/>
            </a:prstGeom>
            <a:solidFill>
              <a:srgbClr val="D9D9D9"/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>
                  <a:solidFill>
                    <a:schemeClr val="tx1"/>
                  </a:solidFill>
                </a:rPr>
                <a:t>Validación</a:t>
              </a:r>
            </a:p>
          </p:txBody>
        </p:sp>
        <p:sp>
          <p:nvSpPr>
            <p:cNvPr id="14" name="Cheurón 30"/>
            <p:cNvSpPr/>
            <p:nvPr/>
          </p:nvSpPr>
          <p:spPr>
            <a:xfrm>
              <a:off x="7150100" y="1079501"/>
              <a:ext cx="1905001" cy="1238250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>
                  <a:solidFill>
                    <a:schemeClr val="tx1"/>
                  </a:solidFill>
                </a:rPr>
                <a:t>Cierre</a:t>
              </a:r>
            </a:p>
          </p:txBody>
        </p:sp>
      </p:grpSp>
      <p:sp>
        <p:nvSpPr>
          <p:cNvPr id="4" name="3 Cerrar llave"/>
          <p:cNvSpPr/>
          <p:nvPr/>
        </p:nvSpPr>
        <p:spPr>
          <a:xfrm rot="16200000">
            <a:off x="2665951" y="-360863"/>
            <a:ext cx="277887" cy="3922375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17 Cerrar llave"/>
          <p:cNvSpPr/>
          <p:nvPr/>
        </p:nvSpPr>
        <p:spPr>
          <a:xfrm rot="16200000">
            <a:off x="5806566" y="-937725"/>
            <a:ext cx="277887" cy="491266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4 CuadroTexto"/>
          <p:cNvSpPr txBox="1"/>
          <p:nvPr/>
        </p:nvSpPr>
        <p:spPr>
          <a:xfrm>
            <a:off x="5505475" y="100756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Proyecto</a:t>
            </a:r>
          </a:p>
        </p:txBody>
      </p:sp>
      <p:sp>
        <p:nvSpPr>
          <p:cNvPr id="20" name="19 CuadroTexto"/>
          <p:cNvSpPr txBox="1"/>
          <p:nvPr/>
        </p:nvSpPr>
        <p:spPr>
          <a:xfrm>
            <a:off x="2165252" y="1114028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Anteproyecto</a:t>
            </a:r>
          </a:p>
        </p:txBody>
      </p:sp>
      <p:grpSp>
        <p:nvGrpSpPr>
          <p:cNvPr id="26" name="Agrupar 13"/>
          <p:cNvGrpSpPr/>
          <p:nvPr/>
        </p:nvGrpSpPr>
        <p:grpSpPr>
          <a:xfrm>
            <a:off x="539552" y="2933352"/>
            <a:ext cx="7734300" cy="3811032"/>
            <a:chOff x="901700" y="2654300"/>
            <a:chExt cx="7734300" cy="3811032"/>
          </a:xfrm>
        </p:grpSpPr>
        <p:sp>
          <p:nvSpPr>
            <p:cNvPr id="30" name="CuadroTexto 17"/>
            <p:cNvSpPr txBox="1"/>
            <p:nvPr/>
          </p:nvSpPr>
          <p:spPr>
            <a:xfrm>
              <a:off x="901700" y="2654300"/>
              <a:ext cx="7696200" cy="369332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dirty="0"/>
                <a:t>Identificación de tareas</a:t>
              </a:r>
            </a:p>
          </p:txBody>
        </p:sp>
        <p:sp>
          <p:nvSpPr>
            <p:cNvPr id="32" name="CuadroTexto 19"/>
            <p:cNvSpPr txBox="1"/>
            <p:nvPr/>
          </p:nvSpPr>
          <p:spPr>
            <a:xfrm>
              <a:off x="901700" y="3149600"/>
              <a:ext cx="7696200" cy="369332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dirty="0"/>
                <a:t>Secuenciación de las tareas</a:t>
              </a:r>
            </a:p>
          </p:txBody>
        </p:sp>
        <p:sp>
          <p:nvSpPr>
            <p:cNvPr id="34" name="CuadroTexto 20"/>
            <p:cNvSpPr txBox="1"/>
            <p:nvPr/>
          </p:nvSpPr>
          <p:spPr>
            <a:xfrm>
              <a:off x="901700" y="3619500"/>
              <a:ext cx="7696200" cy="369332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dirty="0"/>
                <a:t>Estimación de duración y de los recursos materiales y humanos</a:t>
              </a:r>
            </a:p>
          </p:txBody>
        </p:sp>
        <p:sp>
          <p:nvSpPr>
            <p:cNvPr id="35" name="CuadroTexto 21"/>
            <p:cNvSpPr txBox="1"/>
            <p:nvPr/>
          </p:nvSpPr>
          <p:spPr>
            <a:xfrm>
              <a:off x="901700" y="4114800"/>
              <a:ext cx="7696200" cy="369332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dirty="0"/>
                <a:t>Estimación de coste de cada una de las tareas</a:t>
              </a:r>
            </a:p>
          </p:txBody>
        </p:sp>
        <p:sp>
          <p:nvSpPr>
            <p:cNvPr id="36" name="CuadroTexto 22"/>
            <p:cNvSpPr txBox="1"/>
            <p:nvPr/>
          </p:nvSpPr>
          <p:spPr>
            <a:xfrm>
              <a:off x="927100" y="4610100"/>
              <a:ext cx="7696200" cy="369332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dirty="0"/>
                <a:t>Planificación mediante un cronograma</a:t>
              </a:r>
            </a:p>
          </p:txBody>
        </p:sp>
        <p:sp>
          <p:nvSpPr>
            <p:cNvPr id="37" name="CuadroTexto 23"/>
            <p:cNvSpPr txBox="1"/>
            <p:nvPr/>
          </p:nvSpPr>
          <p:spPr>
            <a:xfrm>
              <a:off x="939800" y="5105400"/>
              <a:ext cx="7696200" cy="369332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dirty="0"/>
                <a:t>Cálculo del coste del proyecto</a:t>
              </a:r>
            </a:p>
          </p:txBody>
        </p:sp>
        <p:sp>
          <p:nvSpPr>
            <p:cNvPr id="38" name="CuadroTexto 24"/>
            <p:cNvSpPr txBox="1"/>
            <p:nvPr/>
          </p:nvSpPr>
          <p:spPr>
            <a:xfrm>
              <a:off x="939800" y="5613400"/>
              <a:ext cx="7696200" cy="369332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dirty="0"/>
                <a:t>Cálculo de la duración del proyecto</a:t>
              </a:r>
            </a:p>
          </p:txBody>
        </p:sp>
        <p:sp>
          <p:nvSpPr>
            <p:cNvPr id="39" name="CuadroTexto 25"/>
            <p:cNvSpPr txBox="1"/>
            <p:nvPr/>
          </p:nvSpPr>
          <p:spPr>
            <a:xfrm>
              <a:off x="939800" y="6096000"/>
              <a:ext cx="7696200" cy="369332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dirty="0"/>
                <a:t>Optimización y/o compresión de la planificación</a:t>
              </a:r>
            </a:p>
          </p:txBody>
        </p:sp>
      </p:grpSp>
      <p:sp>
        <p:nvSpPr>
          <p:cNvPr id="29" name="8 CuadroTexto">
            <a:extLst>
              <a:ext uri="{FF2B5EF4-FFF2-40B4-BE49-F238E27FC236}">
                <a16:creationId xmlns:a16="http://schemas.microsoft.com/office/drawing/2014/main" id="{E567BE0C-FB96-4051-BF74-47DE9715D820}"/>
              </a:ext>
            </a:extLst>
          </p:cNvPr>
          <p:cNvSpPr txBox="1"/>
          <p:nvPr/>
        </p:nvSpPr>
        <p:spPr>
          <a:xfrm>
            <a:off x="2195736" y="-33159"/>
            <a:ext cx="4903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Gestión de proyectos</a:t>
            </a:r>
          </a:p>
        </p:txBody>
      </p:sp>
      <p:sp>
        <p:nvSpPr>
          <p:cNvPr id="31" name="2 CuadroTexto">
            <a:extLst>
              <a:ext uri="{FF2B5EF4-FFF2-40B4-BE49-F238E27FC236}">
                <a16:creationId xmlns:a16="http://schemas.microsoft.com/office/drawing/2014/main" id="{8BE8795F-68E4-46CA-B494-CAFDBB36D2C5}"/>
              </a:ext>
            </a:extLst>
          </p:cNvPr>
          <p:cNvSpPr txBox="1"/>
          <p:nvPr/>
        </p:nvSpPr>
        <p:spPr>
          <a:xfrm>
            <a:off x="578351" y="1"/>
            <a:ext cx="8674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Caracterización de proyectos externos</a:t>
            </a:r>
          </a:p>
        </p:txBody>
      </p:sp>
      <p:sp>
        <p:nvSpPr>
          <p:cNvPr id="33" name="2 CuadroTexto">
            <a:extLst>
              <a:ext uri="{FF2B5EF4-FFF2-40B4-BE49-F238E27FC236}">
                <a16:creationId xmlns:a16="http://schemas.microsoft.com/office/drawing/2014/main" id="{7D7881FC-2D56-47B9-A64D-05D991CD9C16}"/>
              </a:ext>
            </a:extLst>
          </p:cNvPr>
          <p:cNvSpPr txBox="1"/>
          <p:nvPr/>
        </p:nvSpPr>
        <p:spPr>
          <a:xfrm>
            <a:off x="578351" y="1"/>
            <a:ext cx="8674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Caracterización de proyectos externos</a:t>
            </a:r>
          </a:p>
        </p:txBody>
      </p:sp>
      <p:sp>
        <p:nvSpPr>
          <p:cNvPr id="40" name="2 CuadroTexto">
            <a:extLst>
              <a:ext uri="{FF2B5EF4-FFF2-40B4-BE49-F238E27FC236}">
                <a16:creationId xmlns:a16="http://schemas.microsoft.com/office/drawing/2014/main" id="{024BDC2D-EF49-4ACF-9946-93983E96D009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41" name="2 CuadroTexto">
            <a:extLst>
              <a:ext uri="{FF2B5EF4-FFF2-40B4-BE49-F238E27FC236}">
                <a16:creationId xmlns:a16="http://schemas.microsoft.com/office/drawing/2014/main" id="{E4D2BBA5-2D1B-4400-B3CA-B4A1BE0610DA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42" name="2 CuadroTexto">
            <a:extLst>
              <a:ext uri="{FF2B5EF4-FFF2-40B4-BE49-F238E27FC236}">
                <a16:creationId xmlns:a16="http://schemas.microsoft.com/office/drawing/2014/main" id="{60C73B96-51A8-4D3E-8F4A-06B90985D8E9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43" name="2 CuadroTexto">
            <a:extLst>
              <a:ext uri="{FF2B5EF4-FFF2-40B4-BE49-F238E27FC236}">
                <a16:creationId xmlns:a16="http://schemas.microsoft.com/office/drawing/2014/main" id="{EA3D998A-B128-45A9-B1AE-17D95DA121DD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44" name="2 CuadroTexto">
            <a:extLst>
              <a:ext uri="{FF2B5EF4-FFF2-40B4-BE49-F238E27FC236}">
                <a16:creationId xmlns:a16="http://schemas.microsoft.com/office/drawing/2014/main" id="{72BF0054-4E8B-483A-B944-FC4C21D4C053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45" name="2 CuadroTexto">
            <a:extLst>
              <a:ext uri="{FF2B5EF4-FFF2-40B4-BE49-F238E27FC236}">
                <a16:creationId xmlns:a16="http://schemas.microsoft.com/office/drawing/2014/main" id="{DD1EE2DF-7C77-4170-BD19-F8AA4024F30C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46" name="2 CuadroTexto">
            <a:extLst>
              <a:ext uri="{FF2B5EF4-FFF2-40B4-BE49-F238E27FC236}">
                <a16:creationId xmlns:a16="http://schemas.microsoft.com/office/drawing/2014/main" id="{14C87180-3805-4E94-8EAC-62BB2200C3C4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47" name="2 CuadroTexto">
            <a:extLst>
              <a:ext uri="{FF2B5EF4-FFF2-40B4-BE49-F238E27FC236}">
                <a16:creationId xmlns:a16="http://schemas.microsoft.com/office/drawing/2014/main" id="{B5152E88-B2CA-408E-872E-A8FC3238F87C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48" name="2 CuadroTexto">
            <a:extLst>
              <a:ext uri="{FF2B5EF4-FFF2-40B4-BE49-F238E27FC236}">
                <a16:creationId xmlns:a16="http://schemas.microsoft.com/office/drawing/2014/main" id="{2E399CD9-A5F9-4167-AA12-CC8C32A9B22B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49" name="2 CuadroTexto">
            <a:extLst>
              <a:ext uri="{FF2B5EF4-FFF2-40B4-BE49-F238E27FC236}">
                <a16:creationId xmlns:a16="http://schemas.microsoft.com/office/drawing/2014/main" id="{DAB8D42B-6EE5-46D7-85DD-9AF12BBE32EE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50" name="2 CuadroTexto">
            <a:extLst>
              <a:ext uri="{FF2B5EF4-FFF2-40B4-BE49-F238E27FC236}">
                <a16:creationId xmlns:a16="http://schemas.microsoft.com/office/drawing/2014/main" id="{CC6F9F1A-D36E-473B-AA34-B367A7570163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2F659799-A944-40A5-9315-2BB6A781CF31}"/>
              </a:ext>
            </a:extLst>
          </p:cNvPr>
          <p:cNvSpPr/>
          <p:nvPr/>
        </p:nvSpPr>
        <p:spPr>
          <a:xfrm>
            <a:off x="-1000" y="-11321"/>
            <a:ext cx="9144000" cy="634388"/>
          </a:xfrm>
          <a:prstGeom prst="rect">
            <a:avLst/>
          </a:prstGeom>
          <a:gradFill flip="none" rotWithShape="1">
            <a:gsLst>
              <a:gs pos="100000">
                <a:srgbClr val="83A62A"/>
              </a:gs>
              <a:gs pos="0">
                <a:schemeClr val="tx1"/>
              </a:gs>
              <a:gs pos="9000">
                <a:schemeClr val="tx1"/>
              </a:gs>
              <a:gs pos="24000">
                <a:schemeClr val="accent3">
                  <a:lumMod val="50000"/>
                </a:schemeClr>
              </a:gs>
              <a:gs pos="61000">
                <a:srgbClr val="83A62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2" name="Imagen 51">
            <a:extLst>
              <a:ext uri="{FF2B5EF4-FFF2-40B4-BE49-F238E27FC236}">
                <a16:creationId xmlns:a16="http://schemas.microsoft.com/office/drawing/2014/main" id="{DB726087-A0FB-41FC-87F6-2C2A2E12FD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-11321"/>
            <a:ext cx="1691680" cy="689203"/>
          </a:xfrm>
          <a:prstGeom prst="rect">
            <a:avLst/>
          </a:prstGeom>
        </p:spPr>
      </p:pic>
      <p:sp>
        <p:nvSpPr>
          <p:cNvPr id="2" name="2 CuadroTexto">
            <a:extLst>
              <a:ext uri="{FF2B5EF4-FFF2-40B4-BE49-F238E27FC236}">
                <a16:creationId xmlns:a16="http://schemas.microsoft.com/office/drawing/2014/main" id="{366F80B5-533F-CE0B-5BC9-CDB32DB6A4C6}"/>
              </a:ext>
            </a:extLst>
          </p:cNvPr>
          <p:cNvSpPr txBox="1"/>
          <p:nvPr/>
        </p:nvSpPr>
        <p:spPr>
          <a:xfrm>
            <a:off x="1614593" y="19855"/>
            <a:ext cx="58047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1.5. La gestión de proyectos.</a:t>
            </a:r>
          </a:p>
        </p:txBody>
      </p:sp>
    </p:spTree>
    <p:extLst>
      <p:ext uri="{BB962C8B-B14F-4D97-AF65-F5344CB8AC3E}">
        <p14:creationId xmlns:p14="http://schemas.microsoft.com/office/powerpoint/2010/main" val="2271051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647162" y="6381328"/>
            <a:ext cx="370384" cy="365125"/>
          </a:xfrm>
        </p:spPr>
        <p:txBody>
          <a:bodyPr/>
          <a:lstStyle/>
          <a:p>
            <a:fld id="{DAD8BA2F-E335-4939-99DC-A7E50E548284}" type="slidenum">
              <a:rPr lang="en-US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2639724" y="743104"/>
            <a:ext cx="3980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u="sng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¿Qué es un proyecto?</a:t>
            </a:r>
          </a:p>
        </p:txBody>
      </p:sp>
      <p:sp>
        <p:nvSpPr>
          <p:cNvPr id="11" name="CuadroTexto 2"/>
          <p:cNvSpPr txBox="1"/>
          <p:nvPr/>
        </p:nvSpPr>
        <p:spPr>
          <a:xfrm>
            <a:off x="615819" y="1508851"/>
            <a:ext cx="8028388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400" dirty="0">
                <a:latin typeface="Arial" panose="020B0604020202020204" pitchFamily="34" charset="0"/>
                <a:cs typeface="Arial" panose="020B0604020202020204" pitchFamily="34" charset="0"/>
              </a:rPr>
              <a:t>Según la </a:t>
            </a:r>
            <a:r>
              <a:rPr lang="es-ES_tradnl" sz="14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Academia Española de la Lengua</a:t>
            </a:r>
            <a:r>
              <a:rPr lang="es-ES_tradnl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 algn="just">
              <a:buClr>
                <a:srgbClr val="007700"/>
              </a:buClr>
            </a:pPr>
            <a:r>
              <a:rPr lang="es-ES_tradnl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Proyecto (del lat. </a:t>
            </a:r>
            <a:r>
              <a:rPr lang="es-ES_tradnl" sz="1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Proiectus</a:t>
            </a:r>
            <a:r>
              <a:rPr lang="es-ES_tradnl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s-ES_tradnl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 algn="just">
              <a:buClr>
                <a:srgbClr val="007700"/>
              </a:buClr>
            </a:pPr>
            <a:r>
              <a:rPr lang="es-ES" sz="1200" i="1" dirty="0">
                <a:latin typeface="Arial" panose="020B0604020202020204" pitchFamily="34" charset="0"/>
                <a:cs typeface="Arial" panose="020B0604020202020204" pitchFamily="34" charset="0"/>
              </a:rPr>
              <a:t>2. Planta y disposición que se forma para la realización de un tratado, o para la ejecución de algo de importancia.</a:t>
            </a:r>
          </a:p>
          <a:p>
            <a:pPr lvl="1" algn="just">
              <a:buClr>
                <a:srgbClr val="007700"/>
              </a:buClr>
            </a:pPr>
            <a:r>
              <a:rPr lang="es-ES" sz="1200" i="1" dirty="0">
                <a:latin typeface="Arial" panose="020B0604020202020204" pitchFamily="34" charset="0"/>
                <a:cs typeface="Arial" panose="020B0604020202020204" pitchFamily="34" charset="0"/>
              </a:rPr>
              <a:t>3. Designio o pensamiento de ejecutar algo.</a:t>
            </a:r>
          </a:p>
          <a:p>
            <a:pPr lvl="1" algn="just">
              <a:buClr>
                <a:srgbClr val="007700"/>
              </a:buClr>
            </a:pPr>
            <a:r>
              <a:rPr lang="es-ES" sz="1200" i="1" dirty="0">
                <a:latin typeface="Arial" panose="020B0604020202020204" pitchFamily="34" charset="0"/>
                <a:cs typeface="Arial" panose="020B0604020202020204" pitchFamily="34" charset="0"/>
              </a:rPr>
              <a:t>4. Conjunto de escritos, cálculos y dibujos que se hacen para dar idea de cómo ha de ser y lo que ha de costar una obra de arquitectura o de ingeniería.</a:t>
            </a:r>
          </a:p>
          <a:p>
            <a:pPr lvl="1" algn="just">
              <a:buClr>
                <a:srgbClr val="007700"/>
              </a:buClr>
            </a:pPr>
            <a:r>
              <a:rPr lang="es-ES" sz="1200" i="1" dirty="0">
                <a:latin typeface="Arial" panose="020B0604020202020204" pitchFamily="34" charset="0"/>
                <a:cs typeface="Arial" panose="020B0604020202020204" pitchFamily="34" charset="0"/>
              </a:rPr>
              <a:t>5. Primer esquema o plan de cualquier trabajo que se hace a veces como prueba antes de darle la forma definitiva.</a:t>
            </a:r>
          </a:p>
          <a:p>
            <a:pPr lvl="1" algn="just">
              <a:buClr>
                <a:srgbClr val="007700"/>
              </a:buClr>
            </a:pP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Según</a:t>
            </a:r>
            <a:r>
              <a:rPr lang="es-E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la</a:t>
            </a:r>
            <a:r>
              <a:rPr lang="es-E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Wikipedia</a:t>
            </a:r>
            <a:r>
              <a:rPr lang="es-E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(http://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es.wikipedia.org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):</a:t>
            </a:r>
          </a:p>
          <a:p>
            <a:pPr lvl="1">
              <a:buClr>
                <a:srgbClr val="008000"/>
              </a:buClr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Es una planificación que consiste en un conjunto de actividades que se encuentran interrelacionadas y coordinadas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Según</a:t>
            </a:r>
            <a:r>
              <a:rPr lang="es-E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 I. </a:t>
            </a:r>
            <a:r>
              <a:rPr lang="es-ES" sz="1400" b="1" i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Cleland</a:t>
            </a:r>
            <a:r>
              <a:rPr lang="es-ES" sz="14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W.R. King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(“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and Project Management”):</a:t>
            </a:r>
          </a:p>
          <a:p>
            <a:pPr lvl="1">
              <a:buClr>
                <a:srgbClr val="008000"/>
              </a:buClr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Combinación de recursos humanos y no humanos reunidos en una organización temporal para conseguir un propósito determinado.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Según</a:t>
            </a:r>
            <a:r>
              <a:rPr lang="es-E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P.M.I.</a:t>
            </a:r>
            <a:r>
              <a:rPr lang="es-E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 - Project Management </a:t>
            </a:r>
            <a:r>
              <a:rPr lang="es-ES" sz="1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Institute</a:t>
            </a:r>
            <a:r>
              <a:rPr lang="es-E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(http://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www.pmi.org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):</a:t>
            </a:r>
          </a:p>
          <a:p>
            <a:pPr lvl="1">
              <a:buClr>
                <a:srgbClr val="008000"/>
              </a:buClr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Es un esfuerzo temporal que se acomete para crear un producto, servicio o resultado de carácter único.</a:t>
            </a:r>
          </a:p>
          <a:p>
            <a:pPr lvl="1">
              <a:buClr>
                <a:srgbClr val="008000"/>
              </a:buClr>
            </a:pP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Según</a:t>
            </a:r>
            <a:r>
              <a:rPr lang="es-E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manual de gestión de proyectos de Brown- Boveri.</a:t>
            </a:r>
            <a:r>
              <a:rPr lang="es-E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es-ES_tradnl" sz="1200" dirty="0">
                <a:latin typeface="Arial" panose="020B0604020202020204" pitchFamily="34" charset="0"/>
                <a:cs typeface="Arial" panose="020B0604020202020204" pitchFamily="34" charset="0"/>
              </a:rPr>
              <a:t>Un proyecto es un trabajo no repetitivo, que ha de planificarse y realizarse según unas especificaciones determinadas y con unos objetivos de coste, inversiones y plazos prefijados.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>
              <a:buClr>
                <a:srgbClr val="008000"/>
              </a:buClr>
            </a:pP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2 CuadroTexto">
            <a:extLst>
              <a:ext uri="{FF2B5EF4-FFF2-40B4-BE49-F238E27FC236}">
                <a16:creationId xmlns:a16="http://schemas.microsoft.com/office/drawing/2014/main" id="{DB31C2B3-0FFC-4C0B-A7B2-D3ACACE27A57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F232DE1-C964-419D-9D63-CC709F531188}"/>
              </a:ext>
            </a:extLst>
          </p:cNvPr>
          <p:cNvSpPr/>
          <p:nvPr/>
        </p:nvSpPr>
        <p:spPr>
          <a:xfrm>
            <a:off x="-1000" y="-11321"/>
            <a:ext cx="9144000" cy="634388"/>
          </a:xfrm>
          <a:prstGeom prst="rect">
            <a:avLst/>
          </a:prstGeom>
          <a:gradFill flip="none" rotWithShape="1">
            <a:gsLst>
              <a:gs pos="100000">
                <a:srgbClr val="83A62A"/>
              </a:gs>
              <a:gs pos="0">
                <a:schemeClr val="tx1"/>
              </a:gs>
              <a:gs pos="9000">
                <a:schemeClr val="tx1"/>
              </a:gs>
              <a:gs pos="24000">
                <a:schemeClr val="accent3">
                  <a:lumMod val="50000"/>
                </a:schemeClr>
              </a:gs>
              <a:gs pos="61000">
                <a:srgbClr val="83A62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5F70C0ED-C86B-4988-BE97-DB57F489D3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-11321"/>
            <a:ext cx="1691680" cy="689203"/>
          </a:xfrm>
          <a:prstGeom prst="rect">
            <a:avLst/>
          </a:prstGeom>
        </p:spPr>
      </p:pic>
      <p:sp>
        <p:nvSpPr>
          <p:cNvPr id="16" name="2 CuadroTexto">
            <a:extLst>
              <a:ext uri="{FF2B5EF4-FFF2-40B4-BE49-F238E27FC236}">
                <a16:creationId xmlns:a16="http://schemas.microsoft.com/office/drawing/2014/main" id="{4BCC205A-D048-4099-8ACE-32A3460D6FF7}"/>
              </a:ext>
            </a:extLst>
          </p:cNvPr>
          <p:cNvSpPr txBox="1"/>
          <p:nvPr/>
        </p:nvSpPr>
        <p:spPr>
          <a:xfrm>
            <a:off x="603999" y="-11321"/>
            <a:ext cx="5851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</a:t>
            </a:r>
            <a:r>
              <a:rPr lang="es-ES"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proyecto.</a:t>
            </a:r>
            <a:endParaRPr lang="es-E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7402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683568" y="-33159"/>
            <a:ext cx="854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dirección de un proyecto industrial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624239" y="6492875"/>
            <a:ext cx="523374" cy="365125"/>
          </a:xfrm>
        </p:spPr>
        <p:txBody>
          <a:bodyPr/>
          <a:lstStyle/>
          <a:p>
            <a:fld id="{DAD8BA2F-E335-4939-99DC-A7E50E548284}" type="slidenum">
              <a:rPr lang="en-US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</a:t>
            </a:fld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27 CuadroTexto"/>
          <p:cNvSpPr txBox="1"/>
          <p:nvPr/>
        </p:nvSpPr>
        <p:spPr>
          <a:xfrm>
            <a:off x="2483768" y="620688"/>
            <a:ext cx="3882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u="sng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Fases de un proyecto</a:t>
            </a:r>
          </a:p>
        </p:txBody>
      </p:sp>
      <p:grpSp>
        <p:nvGrpSpPr>
          <p:cNvPr id="8" name="Agrupar 25"/>
          <p:cNvGrpSpPr/>
          <p:nvPr/>
        </p:nvGrpSpPr>
        <p:grpSpPr>
          <a:xfrm>
            <a:off x="539552" y="1728193"/>
            <a:ext cx="8404552" cy="1080120"/>
            <a:chOff x="254001" y="1079501"/>
            <a:chExt cx="8801100" cy="1238250"/>
          </a:xfrm>
        </p:grpSpPr>
        <p:grpSp>
          <p:nvGrpSpPr>
            <p:cNvPr id="10" name="Agrupar 26"/>
            <p:cNvGrpSpPr/>
            <p:nvPr/>
          </p:nvGrpSpPr>
          <p:grpSpPr>
            <a:xfrm>
              <a:off x="254001" y="1092200"/>
              <a:ext cx="3790948" cy="1206502"/>
              <a:chOff x="508001" y="1295399"/>
              <a:chExt cx="3594016" cy="952501"/>
            </a:xfrm>
            <a:solidFill>
              <a:schemeClr val="bg1">
                <a:lumMod val="85000"/>
              </a:schemeClr>
            </a:solidFill>
          </p:grpSpPr>
          <p:sp>
            <p:nvSpPr>
              <p:cNvPr id="15" name="Pentágono 31"/>
              <p:cNvSpPr/>
              <p:nvPr/>
            </p:nvSpPr>
            <p:spPr>
              <a:xfrm>
                <a:off x="508001" y="1295400"/>
                <a:ext cx="890978" cy="952500"/>
              </a:xfrm>
              <a:prstGeom prst="homePlate">
                <a:avLst/>
              </a:prstGeom>
              <a:solidFill>
                <a:srgbClr val="D9D9D9"/>
              </a:solidFill>
              <a:ln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400" b="1" dirty="0">
                    <a:solidFill>
                      <a:srgbClr val="000000"/>
                    </a:solidFill>
                  </a:rPr>
                  <a:t>Inicio</a:t>
                </a:r>
              </a:p>
            </p:txBody>
          </p:sp>
          <p:sp>
            <p:nvSpPr>
              <p:cNvPr id="16" name="Cheurón 32"/>
              <p:cNvSpPr/>
              <p:nvPr/>
            </p:nvSpPr>
            <p:spPr>
              <a:xfrm>
                <a:off x="809007" y="1295399"/>
                <a:ext cx="2070925" cy="952500"/>
              </a:xfrm>
              <a:prstGeom prst="chevro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400" dirty="0">
                    <a:solidFill>
                      <a:schemeClr val="tx1"/>
                    </a:solidFill>
                  </a:rPr>
                  <a:t>Definición</a:t>
                </a:r>
              </a:p>
            </p:txBody>
          </p:sp>
          <p:sp>
            <p:nvSpPr>
              <p:cNvPr id="17" name="Cheurón 33"/>
              <p:cNvSpPr/>
              <p:nvPr/>
            </p:nvSpPr>
            <p:spPr>
              <a:xfrm>
                <a:off x="1910690" y="1295400"/>
                <a:ext cx="2191327" cy="952500"/>
              </a:xfrm>
              <a:prstGeom prst="chevro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400" dirty="0">
                    <a:solidFill>
                      <a:schemeClr val="tx1"/>
                    </a:solidFill>
                  </a:rPr>
                  <a:t>Viabilidad</a:t>
                </a:r>
              </a:p>
            </p:txBody>
          </p:sp>
        </p:grpSp>
        <p:sp>
          <p:nvSpPr>
            <p:cNvPr id="11" name="Cheurón 27"/>
            <p:cNvSpPr/>
            <p:nvPr/>
          </p:nvSpPr>
          <p:spPr>
            <a:xfrm>
              <a:off x="3035300" y="1092201"/>
              <a:ext cx="2349500" cy="1212852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>
                  <a:solidFill>
                    <a:schemeClr val="tx1"/>
                  </a:solidFill>
                </a:rPr>
                <a:t>Planificación</a:t>
              </a:r>
            </a:p>
          </p:txBody>
        </p:sp>
        <p:sp>
          <p:nvSpPr>
            <p:cNvPr id="12" name="Cheurón 28"/>
            <p:cNvSpPr/>
            <p:nvPr/>
          </p:nvSpPr>
          <p:spPr>
            <a:xfrm>
              <a:off x="4679950" y="1085851"/>
              <a:ext cx="2152650" cy="1225552"/>
            </a:xfrm>
            <a:prstGeom prst="chevron">
              <a:avLst/>
            </a:prstGeom>
            <a:solidFill>
              <a:srgbClr val="92D050"/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>
                  <a:solidFill>
                    <a:schemeClr val="tx1"/>
                  </a:solidFill>
                </a:rPr>
                <a:t>Ejecución</a:t>
              </a:r>
              <a:r>
                <a:rPr lang="es-ES" dirty="0">
                  <a:solidFill>
                    <a:schemeClr val="tx1"/>
                  </a:solidFill>
                </a:rPr>
                <a:t> </a:t>
              </a:r>
              <a:r>
                <a:rPr lang="es-ES" sz="1400" dirty="0">
                  <a:solidFill>
                    <a:schemeClr val="tx1"/>
                  </a:solidFill>
                </a:rPr>
                <a:t>y</a:t>
              </a:r>
              <a:r>
                <a:rPr lang="es-ES" dirty="0">
                  <a:solidFill>
                    <a:schemeClr val="tx1"/>
                  </a:solidFill>
                </a:rPr>
                <a:t> </a:t>
              </a:r>
              <a:r>
                <a:rPr lang="es-ES" sz="1400" dirty="0">
                  <a:solidFill>
                    <a:schemeClr val="tx1"/>
                  </a:solidFill>
                </a:rPr>
                <a:t>Control</a:t>
              </a:r>
            </a:p>
          </p:txBody>
        </p:sp>
        <p:sp>
          <p:nvSpPr>
            <p:cNvPr id="13" name="Cheurón 29"/>
            <p:cNvSpPr/>
            <p:nvPr/>
          </p:nvSpPr>
          <p:spPr>
            <a:xfrm>
              <a:off x="5880100" y="1085849"/>
              <a:ext cx="2209800" cy="1231901"/>
            </a:xfrm>
            <a:prstGeom prst="chevron">
              <a:avLst/>
            </a:prstGeom>
            <a:solidFill>
              <a:srgbClr val="D9D9D9"/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>
                  <a:solidFill>
                    <a:schemeClr val="tx1"/>
                  </a:solidFill>
                </a:rPr>
                <a:t>Validación</a:t>
              </a:r>
            </a:p>
          </p:txBody>
        </p:sp>
        <p:sp>
          <p:nvSpPr>
            <p:cNvPr id="14" name="Cheurón 30"/>
            <p:cNvSpPr/>
            <p:nvPr/>
          </p:nvSpPr>
          <p:spPr>
            <a:xfrm>
              <a:off x="7150100" y="1079501"/>
              <a:ext cx="1905001" cy="1238250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>
                  <a:solidFill>
                    <a:schemeClr val="tx1"/>
                  </a:solidFill>
                </a:rPr>
                <a:t>Cierre</a:t>
              </a:r>
            </a:p>
          </p:txBody>
        </p:sp>
      </p:grpSp>
      <p:sp>
        <p:nvSpPr>
          <p:cNvPr id="4" name="3 Cerrar llave"/>
          <p:cNvSpPr/>
          <p:nvPr/>
        </p:nvSpPr>
        <p:spPr>
          <a:xfrm rot="16200000">
            <a:off x="2665951" y="-360862"/>
            <a:ext cx="277887" cy="3922375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19 CuadroTexto"/>
          <p:cNvSpPr txBox="1"/>
          <p:nvPr/>
        </p:nvSpPr>
        <p:spPr>
          <a:xfrm>
            <a:off x="2165252" y="1114029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Anteproyecto</a:t>
            </a:r>
          </a:p>
        </p:txBody>
      </p:sp>
      <p:grpSp>
        <p:nvGrpSpPr>
          <p:cNvPr id="29" name="Agrupar 13"/>
          <p:cNvGrpSpPr/>
          <p:nvPr/>
        </p:nvGrpSpPr>
        <p:grpSpPr>
          <a:xfrm>
            <a:off x="580639" y="2841822"/>
            <a:ext cx="7734300" cy="3811032"/>
            <a:chOff x="901700" y="2654300"/>
            <a:chExt cx="7734300" cy="3811032"/>
          </a:xfrm>
        </p:grpSpPr>
        <p:sp>
          <p:nvSpPr>
            <p:cNvPr id="33" name="CuadroTexto 17"/>
            <p:cNvSpPr txBox="1"/>
            <p:nvPr/>
          </p:nvSpPr>
          <p:spPr>
            <a:xfrm>
              <a:off x="901700" y="2654300"/>
              <a:ext cx="7696200" cy="369332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dirty="0"/>
                <a:t>Diseño técnico del proyecto</a:t>
              </a:r>
            </a:p>
          </p:txBody>
        </p:sp>
        <p:sp>
          <p:nvSpPr>
            <p:cNvPr id="40" name="CuadroTexto 19"/>
            <p:cNvSpPr txBox="1"/>
            <p:nvPr/>
          </p:nvSpPr>
          <p:spPr>
            <a:xfrm>
              <a:off x="901700" y="3149600"/>
              <a:ext cx="7696200" cy="369332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dirty="0"/>
                <a:t>Identificación de subcontratas</a:t>
              </a:r>
            </a:p>
          </p:txBody>
        </p:sp>
        <p:sp>
          <p:nvSpPr>
            <p:cNvPr id="41" name="CuadroTexto 20"/>
            <p:cNvSpPr txBox="1"/>
            <p:nvPr/>
          </p:nvSpPr>
          <p:spPr>
            <a:xfrm>
              <a:off x="901700" y="3619500"/>
              <a:ext cx="7696200" cy="369332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dirty="0"/>
                <a:t>Fabricación</a:t>
              </a:r>
            </a:p>
          </p:txBody>
        </p:sp>
        <p:sp>
          <p:nvSpPr>
            <p:cNvPr id="42" name="CuadroTexto 21"/>
            <p:cNvSpPr txBox="1"/>
            <p:nvPr/>
          </p:nvSpPr>
          <p:spPr>
            <a:xfrm>
              <a:off x="901700" y="4114800"/>
              <a:ext cx="7696200" cy="369332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dirty="0" err="1"/>
                <a:t>Tests</a:t>
              </a:r>
              <a:r>
                <a:rPr lang="es-ES" dirty="0"/>
                <a:t> de integración de subsistemas</a:t>
              </a:r>
            </a:p>
          </p:txBody>
        </p:sp>
        <p:sp>
          <p:nvSpPr>
            <p:cNvPr id="43" name="CuadroTexto 22"/>
            <p:cNvSpPr txBox="1"/>
            <p:nvPr/>
          </p:nvSpPr>
          <p:spPr>
            <a:xfrm>
              <a:off x="927100" y="4610100"/>
              <a:ext cx="7696200" cy="369332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dirty="0"/>
                <a:t>Rediseño de subsistemas ( si procede)</a:t>
              </a:r>
            </a:p>
          </p:txBody>
        </p:sp>
        <p:sp>
          <p:nvSpPr>
            <p:cNvPr id="44" name="CuadroTexto 23"/>
            <p:cNvSpPr txBox="1"/>
            <p:nvPr/>
          </p:nvSpPr>
          <p:spPr>
            <a:xfrm>
              <a:off x="939800" y="5105400"/>
              <a:ext cx="7696200" cy="369332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dirty="0" err="1"/>
                <a:t>Tests</a:t>
              </a:r>
              <a:r>
                <a:rPr lang="es-ES" dirty="0"/>
                <a:t> funcionales</a:t>
              </a:r>
            </a:p>
          </p:txBody>
        </p:sp>
        <p:sp>
          <p:nvSpPr>
            <p:cNvPr id="45" name="CuadroTexto 24"/>
            <p:cNvSpPr txBox="1"/>
            <p:nvPr/>
          </p:nvSpPr>
          <p:spPr>
            <a:xfrm>
              <a:off x="939800" y="5613400"/>
              <a:ext cx="7696200" cy="369332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dirty="0" err="1"/>
                <a:t>Tests</a:t>
              </a:r>
              <a:r>
                <a:rPr lang="es-ES" dirty="0"/>
                <a:t> de pre-certificación</a:t>
              </a:r>
            </a:p>
          </p:txBody>
        </p:sp>
        <p:sp>
          <p:nvSpPr>
            <p:cNvPr id="46" name="CuadroTexto 25"/>
            <p:cNvSpPr txBox="1"/>
            <p:nvPr/>
          </p:nvSpPr>
          <p:spPr>
            <a:xfrm>
              <a:off x="939800" y="6096000"/>
              <a:ext cx="7696200" cy="369332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dirty="0"/>
                <a:t>Control técnico, de plazos  y económico del proyecto</a:t>
              </a:r>
            </a:p>
          </p:txBody>
        </p:sp>
      </p:grpSp>
      <p:sp>
        <p:nvSpPr>
          <p:cNvPr id="30" name="8 CuadroTexto">
            <a:extLst>
              <a:ext uri="{FF2B5EF4-FFF2-40B4-BE49-F238E27FC236}">
                <a16:creationId xmlns:a16="http://schemas.microsoft.com/office/drawing/2014/main" id="{53EFD7F1-4236-4AEB-A5EC-32864C7B51F2}"/>
              </a:ext>
            </a:extLst>
          </p:cNvPr>
          <p:cNvSpPr txBox="1"/>
          <p:nvPr/>
        </p:nvSpPr>
        <p:spPr>
          <a:xfrm>
            <a:off x="2195736" y="-33159"/>
            <a:ext cx="4903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Gestión de proyectos</a:t>
            </a:r>
          </a:p>
        </p:txBody>
      </p:sp>
      <p:sp>
        <p:nvSpPr>
          <p:cNvPr id="31" name="2 CuadroTexto">
            <a:extLst>
              <a:ext uri="{FF2B5EF4-FFF2-40B4-BE49-F238E27FC236}">
                <a16:creationId xmlns:a16="http://schemas.microsoft.com/office/drawing/2014/main" id="{36369DEF-1648-44CF-8DC6-2ACC17AD602F}"/>
              </a:ext>
            </a:extLst>
          </p:cNvPr>
          <p:cNvSpPr txBox="1"/>
          <p:nvPr/>
        </p:nvSpPr>
        <p:spPr>
          <a:xfrm>
            <a:off x="578351" y="1"/>
            <a:ext cx="8674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Caracterización de proyectos externos</a:t>
            </a:r>
          </a:p>
        </p:txBody>
      </p:sp>
      <p:sp>
        <p:nvSpPr>
          <p:cNvPr id="32" name="2 CuadroTexto">
            <a:extLst>
              <a:ext uri="{FF2B5EF4-FFF2-40B4-BE49-F238E27FC236}">
                <a16:creationId xmlns:a16="http://schemas.microsoft.com/office/drawing/2014/main" id="{4D7910F5-61B3-4924-ABDB-593F572C7F84}"/>
              </a:ext>
            </a:extLst>
          </p:cNvPr>
          <p:cNvSpPr txBox="1"/>
          <p:nvPr/>
        </p:nvSpPr>
        <p:spPr>
          <a:xfrm>
            <a:off x="578351" y="1"/>
            <a:ext cx="8674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Caracterización de proyectos externos</a:t>
            </a:r>
          </a:p>
        </p:txBody>
      </p:sp>
      <p:sp>
        <p:nvSpPr>
          <p:cNvPr id="34" name="2 CuadroTexto">
            <a:extLst>
              <a:ext uri="{FF2B5EF4-FFF2-40B4-BE49-F238E27FC236}">
                <a16:creationId xmlns:a16="http://schemas.microsoft.com/office/drawing/2014/main" id="{5A273272-1211-4EE7-B4A9-E3F671F91BA8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35" name="2 CuadroTexto">
            <a:extLst>
              <a:ext uri="{FF2B5EF4-FFF2-40B4-BE49-F238E27FC236}">
                <a16:creationId xmlns:a16="http://schemas.microsoft.com/office/drawing/2014/main" id="{052FC3CF-AA10-4551-A23C-8C3E7E4D923D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36" name="2 CuadroTexto">
            <a:extLst>
              <a:ext uri="{FF2B5EF4-FFF2-40B4-BE49-F238E27FC236}">
                <a16:creationId xmlns:a16="http://schemas.microsoft.com/office/drawing/2014/main" id="{5A858E53-BB7D-4397-BD68-3530E06BCC4F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37" name="2 CuadroTexto">
            <a:extLst>
              <a:ext uri="{FF2B5EF4-FFF2-40B4-BE49-F238E27FC236}">
                <a16:creationId xmlns:a16="http://schemas.microsoft.com/office/drawing/2014/main" id="{6E1ACC70-C579-4EF9-9709-94F6644AD8AE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38" name="2 CuadroTexto">
            <a:extLst>
              <a:ext uri="{FF2B5EF4-FFF2-40B4-BE49-F238E27FC236}">
                <a16:creationId xmlns:a16="http://schemas.microsoft.com/office/drawing/2014/main" id="{B4BB5386-661C-4D92-AFB6-7EDBB8E008F8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39" name="2 CuadroTexto">
            <a:extLst>
              <a:ext uri="{FF2B5EF4-FFF2-40B4-BE49-F238E27FC236}">
                <a16:creationId xmlns:a16="http://schemas.microsoft.com/office/drawing/2014/main" id="{75E03536-4D4F-4E0A-81D1-11D34A1E0772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47" name="2 CuadroTexto">
            <a:extLst>
              <a:ext uri="{FF2B5EF4-FFF2-40B4-BE49-F238E27FC236}">
                <a16:creationId xmlns:a16="http://schemas.microsoft.com/office/drawing/2014/main" id="{BE3E44DF-9E70-4A23-A31A-A53A70EEB82C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48" name="2 CuadroTexto">
            <a:extLst>
              <a:ext uri="{FF2B5EF4-FFF2-40B4-BE49-F238E27FC236}">
                <a16:creationId xmlns:a16="http://schemas.microsoft.com/office/drawing/2014/main" id="{8C6604D0-328D-4110-B326-C6FD8A444BF3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49" name="2 CuadroTexto">
            <a:extLst>
              <a:ext uri="{FF2B5EF4-FFF2-40B4-BE49-F238E27FC236}">
                <a16:creationId xmlns:a16="http://schemas.microsoft.com/office/drawing/2014/main" id="{DC3B5611-F5A2-4891-A074-9A90AED4BFBE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50" name="2 CuadroTexto">
            <a:extLst>
              <a:ext uri="{FF2B5EF4-FFF2-40B4-BE49-F238E27FC236}">
                <a16:creationId xmlns:a16="http://schemas.microsoft.com/office/drawing/2014/main" id="{375B0C9C-F169-4DC0-AC57-6A920DFC714A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51" name="2 CuadroTexto">
            <a:extLst>
              <a:ext uri="{FF2B5EF4-FFF2-40B4-BE49-F238E27FC236}">
                <a16:creationId xmlns:a16="http://schemas.microsoft.com/office/drawing/2014/main" id="{D71D33F9-D64D-43A8-B760-6B3D16659018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EC4027CE-86D7-4D3F-9AAD-459A13B87EC0}"/>
              </a:ext>
            </a:extLst>
          </p:cNvPr>
          <p:cNvSpPr/>
          <p:nvPr/>
        </p:nvSpPr>
        <p:spPr>
          <a:xfrm>
            <a:off x="-1000" y="-11321"/>
            <a:ext cx="9144000" cy="634388"/>
          </a:xfrm>
          <a:prstGeom prst="rect">
            <a:avLst/>
          </a:prstGeom>
          <a:gradFill flip="none" rotWithShape="1">
            <a:gsLst>
              <a:gs pos="100000">
                <a:srgbClr val="83A62A"/>
              </a:gs>
              <a:gs pos="0">
                <a:schemeClr val="tx1"/>
              </a:gs>
              <a:gs pos="9000">
                <a:schemeClr val="tx1"/>
              </a:gs>
              <a:gs pos="24000">
                <a:schemeClr val="accent3">
                  <a:lumMod val="50000"/>
                </a:schemeClr>
              </a:gs>
              <a:gs pos="61000">
                <a:srgbClr val="83A62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3" name="Imagen 52">
            <a:extLst>
              <a:ext uri="{FF2B5EF4-FFF2-40B4-BE49-F238E27FC236}">
                <a16:creationId xmlns:a16="http://schemas.microsoft.com/office/drawing/2014/main" id="{D9F42F63-3164-4F70-B627-8161D92787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-11321"/>
            <a:ext cx="1691680" cy="689203"/>
          </a:xfrm>
          <a:prstGeom prst="rect">
            <a:avLst/>
          </a:prstGeom>
        </p:spPr>
      </p:pic>
      <p:sp>
        <p:nvSpPr>
          <p:cNvPr id="2" name="2 CuadroTexto">
            <a:extLst>
              <a:ext uri="{FF2B5EF4-FFF2-40B4-BE49-F238E27FC236}">
                <a16:creationId xmlns:a16="http://schemas.microsoft.com/office/drawing/2014/main" id="{1F178082-1DA8-EF0E-089A-2CAEA3B7637A}"/>
              </a:ext>
            </a:extLst>
          </p:cNvPr>
          <p:cNvSpPr txBox="1"/>
          <p:nvPr/>
        </p:nvSpPr>
        <p:spPr>
          <a:xfrm>
            <a:off x="1614593" y="19855"/>
            <a:ext cx="58047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1.5. La gestión de proyectos.</a:t>
            </a:r>
          </a:p>
        </p:txBody>
      </p:sp>
      <p:sp>
        <p:nvSpPr>
          <p:cNvPr id="6" name="17 Cerrar llave">
            <a:extLst>
              <a:ext uri="{FF2B5EF4-FFF2-40B4-BE49-F238E27FC236}">
                <a16:creationId xmlns:a16="http://schemas.microsoft.com/office/drawing/2014/main" id="{6D012E92-2C77-242B-E37D-0E892864D9FF}"/>
              </a:ext>
            </a:extLst>
          </p:cNvPr>
          <p:cNvSpPr/>
          <p:nvPr/>
        </p:nvSpPr>
        <p:spPr>
          <a:xfrm rot="16200000">
            <a:off x="5806566" y="-937725"/>
            <a:ext cx="277887" cy="491266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4 CuadroTexto">
            <a:extLst>
              <a:ext uri="{FF2B5EF4-FFF2-40B4-BE49-F238E27FC236}">
                <a16:creationId xmlns:a16="http://schemas.microsoft.com/office/drawing/2014/main" id="{0CE8736A-8C30-86B2-454F-AC767EA85F92}"/>
              </a:ext>
            </a:extLst>
          </p:cNvPr>
          <p:cNvSpPr txBox="1"/>
          <p:nvPr/>
        </p:nvSpPr>
        <p:spPr>
          <a:xfrm>
            <a:off x="5359451" y="1045520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Proyecto</a:t>
            </a:r>
          </a:p>
        </p:txBody>
      </p:sp>
    </p:spTree>
    <p:extLst>
      <p:ext uri="{BB962C8B-B14F-4D97-AF65-F5344CB8AC3E}">
        <p14:creationId xmlns:p14="http://schemas.microsoft.com/office/powerpoint/2010/main" val="1698773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683568" y="-33159"/>
            <a:ext cx="854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dirección de un proyecto industrial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619626" y="6492875"/>
            <a:ext cx="523374" cy="365125"/>
          </a:xfrm>
        </p:spPr>
        <p:txBody>
          <a:bodyPr/>
          <a:lstStyle/>
          <a:p>
            <a:fld id="{DAD8BA2F-E335-4939-99DC-A7E50E548284}" type="slidenum">
              <a:rPr lang="en-US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41</a:t>
            </a:fld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27 CuadroTexto"/>
          <p:cNvSpPr txBox="1"/>
          <p:nvPr/>
        </p:nvSpPr>
        <p:spPr>
          <a:xfrm>
            <a:off x="2483768" y="620688"/>
            <a:ext cx="3882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u="sng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Fases de un proyecto</a:t>
            </a:r>
          </a:p>
        </p:txBody>
      </p:sp>
      <p:grpSp>
        <p:nvGrpSpPr>
          <p:cNvPr id="8" name="Agrupar 25"/>
          <p:cNvGrpSpPr/>
          <p:nvPr/>
        </p:nvGrpSpPr>
        <p:grpSpPr>
          <a:xfrm>
            <a:off x="596723" y="1777739"/>
            <a:ext cx="8404552" cy="1080120"/>
            <a:chOff x="254001" y="1079501"/>
            <a:chExt cx="8801100" cy="1238250"/>
          </a:xfrm>
        </p:grpSpPr>
        <p:grpSp>
          <p:nvGrpSpPr>
            <p:cNvPr id="10" name="Agrupar 26"/>
            <p:cNvGrpSpPr/>
            <p:nvPr/>
          </p:nvGrpSpPr>
          <p:grpSpPr>
            <a:xfrm>
              <a:off x="254001" y="1092200"/>
              <a:ext cx="3790948" cy="1206502"/>
              <a:chOff x="508001" y="1295399"/>
              <a:chExt cx="3594016" cy="952501"/>
            </a:xfrm>
            <a:solidFill>
              <a:schemeClr val="bg1">
                <a:lumMod val="85000"/>
              </a:schemeClr>
            </a:solidFill>
          </p:grpSpPr>
          <p:sp>
            <p:nvSpPr>
              <p:cNvPr id="15" name="Pentágono 31"/>
              <p:cNvSpPr/>
              <p:nvPr/>
            </p:nvSpPr>
            <p:spPr>
              <a:xfrm>
                <a:off x="508001" y="1295400"/>
                <a:ext cx="890978" cy="952500"/>
              </a:xfrm>
              <a:prstGeom prst="homePlate">
                <a:avLst/>
              </a:prstGeom>
              <a:solidFill>
                <a:srgbClr val="D9D9D9"/>
              </a:solidFill>
              <a:ln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400" b="1" dirty="0">
                    <a:solidFill>
                      <a:srgbClr val="000000"/>
                    </a:solidFill>
                  </a:rPr>
                  <a:t>Inicio</a:t>
                </a:r>
              </a:p>
            </p:txBody>
          </p:sp>
          <p:sp>
            <p:nvSpPr>
              <p:cNvPr id="16" name="Cheurón 32"/>
              <p:cNvSpPr/>
              <p:nvPr/>
            </p:nvSpPr>
            <p:spPr>
              <a:xfrm>
                <a:off x="809007" y="1295399"/>
                <a:ext cx="2070925" cy="952500"/>
              </a:xfrm>
              <a:prstGeom prst="chevro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400" dirty="0">
                    <a:solidFill>
                      <a:schemeClr val="tx1"/>
                    </a:solidFill>
                  </a:rPr>
                  <a:t>Definición</a:t>
                </a:r>
              </a:p>
            </p:txBody>
          </p:sp>
          <p:sp>
            <p:nvSpPr>
              <p:cNvPr id="17" name="Cheurón 33"/>
              <p:cNvSpPr/>
              <p:nvPr/>
            </p:nvSpPr>
            <p:spPr>
              <a:xfrm>
                <a:off x="1910690" y="1295400"/>
                <a:ext cx="2191327" cy="952500"/>
              </a:xfrm>
              <a:prstGeom prst="chevro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400" dirty="0">
                    <a:solidFill>
                      <a:schemeClr val="tx1"/>
                    </a:solidFill>
                  </a:rPr>
                  <a:t>Viabilidad</a:t>
                </a:r>
              </a:p>
            </p:txBody>
          </p:sp>
        </p:grpSp>
        <p:sp>
          <p:nvSpPr>
            <p:cNvPr id="11" name="Cheurón 27"/>
            <p:cNvSpPr/>
            <p:nvPr/>
          </p:nvSpPr>
          <p:spPr>
            <a:xfrm>
              <a:off x="3035300" y="1092201"/>
              <a:ext cx="2349500" cy="1212852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>
                  <a:solidFill>
                    <a:schemeClr val="tx1"/>
                  </a:solidFill>
                </a:rPr>
                <a:t>Planificación</a:t>
              </a:r>
            </a:p>
          </p:txBody>
        </p:sp>
        <p:sp>
          <p:nvSpPr>
            <p:cNvPr id="12" name="Cheurón 28"/>
            <p:cNvSpPr/>
            <p:nvPr/>
          </p:nvSpPr>
          <p:spPr>
            <a:xfrm>
              <a:off x="4679950" y="1085851"/>
              <a:ext cx="2152650" cy="1225552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>
                  <a:solidFill>
                    <a:schemeClr val="tx1"/>
                  </a:solidFill>
                </a:rPr>
                <a:t>Ejecución</a:t>
              </a:r>
              <a:r>
                <a:rPr lang="es-ES" dirty="0">
                  <a:solidFill>
                    <a:schemeClr val="tx1"/>
                  </a:solidFill>
                </a:rPr>
                <a:t> </a:t>
              </a:r>
              <a:r>
                <a:rPr lang="es-ES" sz="1400" dirty="0">
                  <a:solidFill>
                    <a:schemeClr val="tx1"/>
                  </a:solidFill>
                </a:rPr>
                <a:t>y</a:t>
              </a:r>
              <a:r>
                <a:rPr lang="es-ES" dirty="0">
                  <a:solidFill>
                    <a:schemeClr val="tx1"/>
                  </a:solidFill>
                </a:rPr>
                <a:t> </a:t>
              </a:r>
              <a:r>
                <a:rPr lang="es-ES" sz="1400" dirty="0">
                  <a:solidFill>
                    <a:schemeClr val="tx1"/>
                  </a:solidFill>
                </a:rPr>
                <a:t>Control</a:t>
              </a:r>
            </a:p>
          </p:txBody>
        </p:sp>
        <p:sp>
          <p:nvSpPr>
            <p:cNvPr id="13" name="Cheurón 29"/>
            <p:cNvSpPr/>
            <p:nvPr/>
          </p:nvSpPr>
          <p:spPr>
            <a:xfrm>
              <a:off x="5880100" y="1085849"/>
              <a:ext cx="2209800" cy="1231901"/>
            </a:xfrm>
            <a:prstGeom prst="chevron">
              <a:avLst/>
            </a:prstGeom>
            <a:solidFill>
              <a:srgbClr val="92D050"/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>
                  <a:solidFill>
                    <a:schemeClr val="tx1"/>
                  </a:solidFill>
                </a:rPr>
                <a:t>Validación</a:t>
              </a:r>
            </a:p>
          </p:txBody>
        </p:sp>
        <p:sp>
          <p:nvSpPr>
            <p:cNvPr id="14" name="Cheurón 30"/>
            <p:cNvSpPr/>
            <p:nvPr/>
          </p:nvSpPr>
          <p:spPr>
            <a:xfrm>
              <a:off x="7150100" y="1079501"/>
              <a:ext cx="1905001" cy="1238250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>
                  <a:solidFill>
                    <a:schemeClr val="tx1"/>
                  </a:solidFill>
                </a:rPr>
                <a:t>Cierre</a:t>
              </a:r>
            </a:p>
          </p:txBody>
        </p:sp>
      </p:grpSp>
      <p:sp>
        <p:nvSpPr>
          <p:cNvPr id="4" name="3 Cerrar llave"/>
          <p:cNvSpPr/>
          <p:nvPr/>
        </p:nvSpPr>
        <p:spPr>
          <a:xfrm rot="16200000">
            <a:off x="2723122" y="-311316"/>
            <a:ext cx="277887" cy="3922375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17 Cerrar llave"/>
          <p:cNvSpPr/>
          <p:nvPr/>
        </p:nvSpPr>
        <p:spPr>
          <a:xfrm rot="16200000">
            <a:off x="6523854" y="-160127"/>
            <a:ext cx="275331" cy="360040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4 CuadroTexto"/>
          <p:cNvSpPr txBox="1"/>
          <p:nvPr/>
        </p:nvSpPr>
        <p:spPr>
          <a:xfrm>
            <a:off x="6085455" y="1192383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Proyecto</a:t>
            </a:r>
          </a:p>
        </p:txBody>
      </p:sp>
      <p:sp>
        <p:nvSpPr>
          <p:cNvPr id="20" name="19 CuadroTexto"/>
          <p:cNvSpPr txBox="1"/>
          <p:nvPr/>
        </p:nvSpPr>
        <p:spPr>
          <a:xfrm>
            <a:off x="2222423" y="1163575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Anteproyecto</a:t>
            </a:r>
          </a:p>
        </p:txBody>
      </p:sp>
      <p:grpSp>
        <p:nvGrpSpPr>
          <p:cNvPr id="30" name="Agrupar 13"/>
          <p:cNvGrpSpPr/>
          <p:nvPr/>
        </p:nvGrpSpPr>
        <p:grpSpPr>
          <a:xfrm>
            <a:off x="596723" y="2967693"/>
            <a:ext cx="7734300" cy="2820432"/>
            <a:chOff x="901700" y="2654300"/>
            <a:chExt cx="7734300" cy="2820432"/>
          </a:xfrm>
        </p:grpSpPr>
        <p:sp>
          <p:nvSpPr>
            <p:cNvPr id="32" name="CuadroTexto 17"/>
            <p:cNvSpPr txBox="1"/>
            <p:nvPr/>
          </p:nvSpPr>
          <p:spPr>
            <a:xfrm>
              <a:off x="901700" y="2654300"/>
              <a:ext cx="7696200" cy="369332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dirty="0" err="1"/>
                <a:t>Tests</a:t>
              </a:r>
              <a:r>
                <a:rPr lang="es-ES" dirty="0"/>
                <a:t> de sistema</a:t>
              </a:r>
            </a:p>
          </p:txBody>
        </p:sp>
        <p:sp>
          <p:nvSpPr>
            <p:cNvPr id="34" name="CuadroTexto 19"/>
            <p:cNvSpPr txBox="1"/>
            <p:nvPr/>
          </p:nvSpPr>
          <p:spPr>
            <a:xfrm>
              <a:off x="901700" y="3149600"/>
              <a:ext cx="7696200" cy="369332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dirty="0"/>
                <a:t>Cualificación de seguridad eléctrica del sistema desarrollado</a:t>
              </a:r>
            </a:p>
          </p:txBody>
        </p:sp>
        <p:sp>
          <p:nvSpPr>
            <p:cNvPr id="35" name="CuadroTexto 20"/>
            <p:cNvSpPr txBox="1"/>
            <p:nvPr/>
          </p:nvSpPr>
          <p:spPr>
            <a:xfrm>
              <a:off x="901700" y="3619500"/>
              <a:ext cx="7696200" cy="369332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dirty="0"/>
                <a:t>Cualificación de compatibilidad electromagnética del sistema desarrollado</a:t>
              </a:r>
            </a:p>
          </p:txBody>
        </p:sp>
        <p:sp>
          <p:nvSpPr>
            <p:cNvPr id="36" name="CuadroTexto 21"/>
            <p:cNvSpPr txBox="1"/>
            <p:nvPr/>
          </p:nvSpPr>
          <p:spPr>
            <a:xfrm>
              <a:off x="901700" y="4114800"/>
              <a:ext cx="7696200" cy="369332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dirty="0"/>
                <a:t>Cualificación frente a campos electromagnéticos en el entorno humano</a:t>
              </a:r>
            </a:p>
          </p:txBody>
        </p:sp>
        <p:sp>
          <p:nvSpPr>
            <p:cNvPr id="37" name="CuadroTexto 22"/>
            <p:cNvSpPr txBox="1"/>
            <p:nvPr/>
          </p:nvSpPr>
          <p:spPr>
            <a:xfrm>
              <a:off x="927100" y="4610100"/>
              <a:ext cx="7696200" cy="369332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dirty="0"/>
                <a:t>Otras cualificaciones aplicables particulares del cliente final</a:t>
              </a:r>
            </a:p>
          </p:txBody>
        </p:sp>
        <p:sp>
          <p:nvSpPr>
            <p:cNvPr id="38" name="CuadroTexto 23"/>
            <p:cNvSpPr txBox="1"/>
            <p:nvPr/>
          </p:nvSpPr>
          <p:spPr>
            <a:xfrm>
              <a:off x="939800" y="5105400"/>
              <a:ext cx="7696200" cy="369332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dirty="0"/>
                <a:t>Marcado CE, UL, CSA……</a:t>
              </a:r>
            </a:p>
          </p:txBody>
        </p:sp>
      </p:grpSp>
      <p:sp>
        <p:nvSpPr>
          <p:cNvPr id="29" name="8 CuadroTexto">
            <a:extLst>
              <a:ext uri="{FF2B5EF4-FFF2-40B4-BE49-F238E27FC236}">
                <a16:creationId xmlns:a16="http://schemas.microsoft.com/office/drawing/2014/main" id="{D4D189D3-4518-4BD4-89D6-7CEA5E4D3A01}"/>
              </a:ext>
            </a:extLst>
          </p:cNvPr>
          <p:cNvSpPr txBox="1"/>
          <p:nvPr/>
        </p:nvSpPr>
        <p:spPr>
          <a:xfrm>
            <a:off x="2195736" y="-33159"/>
            <a:ext cx="4903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Gestión de proyectos</a:t>
            </a:r>
          </a:p>
        </p:txBody>
      </p:sp>
      <p:sp>
        <p:nvSpPr>
          <p:cNvPr id="31" name="2 CuadroTexto">
            <a:extLst>
              <a:ext uri="{FF2B5EF4-FFF2-40B4-BE49-F238E27FC236}">
                <a16:creationId xmlns:a16="http://schemas.microsoft.com/office/drawing/2014/main" id="{D54CC36A-58CB-4E76-BDAC-91F2E67AAC25}"/>
              </a:ext>
            </a:extLst>
          </p:cNvPr>
          <p:cNvSpPr txBox="1"/>
          <p:nvPr/>
        </p:nvSpPr>
        <p:spPr>
          <a:xfrm>
            <a:off x="578351" y="1"/>
            <a:ext cx="8674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Caracterización de proyectos externos</a:t>
            </a:r>
          </a:p>
        </p:txBody>
      </p:sp>
      <p:sp>
        <p:nvSpPr>
          <p:cNvPr id="33" name="2 CuadroTexto">
            <a:extLst>
              <a:ext uri="{FF2B5EF4-FFF2-40B4-BE49-F238E27FC236}">
                <a16:creationId xmlns:a16="http://schemas.microsoft.com/office/drawing/2014/main" id="{255DBDFC-D716-4CB2-9B15-05C88B6DC228}"/>
              </a:ext>
            </a:extLst>
          </p:cNvPr>
          <p:cNvSpPr txBox="1"/>
          <p:nvPr/>
        </p:nvSpPr>
        <p:spPr>
          <a:xfrm>
            <a:off x="578351" y="1"/>
            <a:ext cx="8674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Caracterización de proyectos externos</a:t>
            </a:r>
          </a:p>
        </p:txBody>
      </p:sp>
      <p:sp>
        <p:nvSpPr>
          <p:cNvPr id="40" name="2 CuadroTexto">
            <a:extLst>
              <a:ext uri="{FF2B5EF4-FFF2-40B4-BE49-F238E27FC236}">
                <a16:creationId xmlns:a16="http://schemas.microsoft.com/office/drawing/2014/main" id="{7C726689-D78F-4BDC-83B9-C0DFC1D8A0DE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41" name="2 CuadroTexto">
            <a:extLst>
              <a:ext uri="{FF2B5EF4-FFF2-40B4-BE49-F238E27FC236}">
                <a16:creationId xmlns:a16="http://schemas.microsoft.com/office/drawing/2014/main" id="{6860655E-4649-4D18-B06B-A0E078A0FA19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42" name="2 CuadroTexto">
            <a:extLst>
              <a:ext uri="{FF2B5EF4-FFF2-40B4-BE49-F238E27FC236}">
                <a16:creationId xmlns:a16="http://schemas.microsoft.com/office/drawing/2014/main" id="{840F99C5-9E77-4D5B-9ED1-4C82793B11FD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43" name="2 CuadroTexto">
            <a:extLst>
              <a:ext uri="{FF2B5EF4-FFF2-40B4-BE49-F238E27FC236}">
                <a16:creationId xmlns:a16="http://schemas.microsoft.com/office/drawing/2014/main" id="{89686111-6762-40A7-97CD-3E10675C8FA8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44" name="2 CuadroTexto">
            <a:extLst>
              <a:ext uri="{FF2B5EF4-FFF2-40B4-BE49-F238E27FC236}">
                <a16:creationId xmlns:a16="http://schemas.microsoft.com/office/drawing/2014/main" id="{46775B47-CD6E-4C42-9157-714D6AF6D73F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45" name="2 CuadroTexto">
            <a:extLst>
              <a:ext uri="{FF2B5EF4-FFF2-40B4-BE49-F238E27FC236}">
                <a16:creationId xmlns:a16="http://schemas.microsoft.com/office/drawing/2014/main" id="{3C0973AF-18E9-4D84-AD23-29F87DB4F120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46" name="2 CuadroTexto">
            <a:extLst>
              <a:ext uri="{FF2B5EF4-FFF2-40B4-BE49-F238E27FC236}">
                <a16:creationId xmlns:a16="http://schemas.microsoft.com/office/drawing/2014/main" id="{F80DC779-5FAF-4F58-A9CB-B27E64687E76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48" name="2 CuadroTexto">
            <a:extLst>
              <a:ext uri="{FF2B5EF4-FFF2-40B4-BE49-F238E27FC236}">
                <a16:creationId xmlns:a16="http://schemas.microsoft.com/office/drawing/2014/main" id="{463FBF2E-4A5D-4F61-A130-823AADEC1696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49" name="2 CuadroTexto">
            <a:extLst>
              <a:ext uri="{FF2B5EF4-FFF2-40B4-BE49-F238E27FC236}">
                <a16:creationId xmlns:a16="http://schemas.microsoft.com/office/drawing/2014/main" id="{8A912142-1F0F-40FF-86F8-1E32FC3A58FC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50" name="2 CuadroTexto">
            <a:extLst>
              <a:ext uri="{FF2B5EF4-FFF2-40B4-BE49-F238E27FC236}">
                <a16:creationId xmlns:a16="http://schemas.microsoft.com/office/drawing/2014/main" id="{70EBEAAE-F748-45B1-9678-A81F61E83690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51" name="2 CuadroTexto">
            <a:extLst>
              <a:ext uri="{FF2B5EF4-FFF2-40B4-BE49-F238E27FC236}">
                <a16:creationId xmlns:a16="http://schemas.microsoft.com/office/drawing/2014/main" id="{8B4192E6-E5FC-4DE3-B225-AC32FC09FBCF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EFFBE90B-7668-49CE-8E94-54CD651BF8DA}"/>
              </a:ext>
            </a:extLst>
          </p:cNvPr>
          <p:cNvSpPr/>
          <p:nvPr/>
        </p:nvSpPr>
        <p:spPr>
          <a:xfrm>
            <a:off x="-1000" y="-11321"/>
            <a:ext cx="9144000" cy="634388"/>
          </a:xfrm>
          <a:prstGeom prst="rect">
            <a:avLst/>
          </a:prstGeom>
          <a:gradFill flip="none" rotWithShape="1">
            <a:gsLst>
              <a:gs pos="100000">
                <a:srgbClr val="83A62A"/>
              </a:gs>
              <a:gs pos="0">
                <a:schemeClr val="tx1"/>
              </a:gs>
              <a:gs pos="9000">
                <a:schemeClr val="tx1"/>
              </a:gs>
              <a:gs pos="24000">
                <a:schemeClr val="accent3">
                  <a:lumMod val="50000"/>
                </a:schemeClr>
              </a:gs>
              <a:gs pos="61000">
                <a:srgbClr val="83A62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3" name="Imagen 52">
            <a:extLst>
              <a:ext uri="{FF2B5EF4-FFF2-40B4-BE49-F238E27FC236}">
                <a16:creationId xmlns:a16="http://schemas.microsoft.com/office/drawing/2014/main" id="{D4CD838F-7695-4476-BDF9-7277C91DC2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-11321"/>
            <a:ext cx="1691680" cy="689203"/>
          </a:xfrm>
          <a:prstGeom prst="rect">
            <a:avLst/>
          </a:prstGeom>
        </p:spPr>
      </p:pic>
      <p:sp>
        <p:nvSpPr>
          <p:cNvPr id="2" name="2 CuadroTexto">
            <a:extLst>
              <a:ext uri="{FF2B5EF4-FFF2-40B4-BE49-F238E27FC236}">
                <a16:creationId xmlns:a16="http://schemas.microsoft.com/office/drawing/2014/main" id="{6B1C126F-EA33-5F2B-A6E8-902073924C68}"/>
              </a:ext>
            </a:extLst>
          </p:cNvPr>
          <p:cNvSpPr txBox="1"/>
          <p:nvPr/>
        </p:nvSpPr>
        <p:spPr>
          <a:xfrm>
            <a:off x="1614593" y="19855"/>
            <a:ext cx="58047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1.5. La gestión de proyectos.</a:t>
            </a:r>
          </a:p>
        </p:txBody>
      </p:sp>
    </p:spTree>
    <p:extLst>
      <p:ext uri="{BB962C8B-B14F-4D97-AF65-F5344CB8AC3E}">
        <p14:creationId xmlns:p14="http://schemas.microsoft.com/office/powerpoint/2010/main" val="39585627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683568" y="-33159"/>
            <a:ext cx="854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dirección de un proyecto industrial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619626" y="6492875"/>
            <a:ext cx="523374" cy="365125"/>
          </a:xfrm>
        </p:spPr>
        <p:txBody>
          <a:bodyPr/>
          <a:lstStyle/>
          <a:p>
            <a:fld id="{DAD8BA2F-E335-4939-99DC-A7E50E548284}" type="slidenum">
              <a:rPr lang="en-US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42</a:t>
            </a:fld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27 CuadroTexto"/>
          <p:cNvSpPr txBox="1"/>
          <p:nvPr/>
        </p:nvSpPr>
        <p:spPr>
          <a:xfrm>
            <a:off x="2483768" y="620688"/>
            <a:ext cx="3882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u="sng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Fases de un proyecto</a:t>
            </a:r>
          </a:p>
        </p:txBody>
      </p:sp>
      <p:grpSp>
        <p:nvGrpSpPr>
          <p:cNvPr id="8" name="Agrupar 25"/>
          <p:cNvGrpSpPr/>
          <p:nvPr/>
        </p:nvGrpSpPr>
        <p:grpSpPr>
          <a:xfrm>
            <a:off x="415920" y="1729264"/>
            <a:ext cx="8404552" cy="1080120"/>
            <a:chOff x="254001" y="1079501"/>
            <a:chExt cx="8801100" cy="1238250"/>
          </a:xfrm>
        </p:grpSpPr>
        <p:grpSp>
          <p:nvGrpSpPr>
            <p:cNvPr id="10" name="Agrupar 26"/>
            <p:cNvGrpSpPr/>
            <p:nvPr/>
          </p:nvGrpSpPr>
          <p:grpSpPr>
            <a:xfrm>
              <a:off x="254001" y="1092200"/>
              <a:ext cx="3790948" cy="1206502"/>
              <a:chOff x="508001" y="1295399"/>
              <a:chExt cx="3594016" cy="952501"/>
            </a:xfrm>
            <a:solidFill>
              <a:schemeClr val="bg1">
                <a:lumMod val="85000"/>
              </a:schemeClr>
            </a:solidFill>
          </p:grpSpPr>
          <p:sp>
            <p:nvSpPr>
              <p:cNvPr id="15" name="Pentágono 31"/>
              <p:cNvSpPr/>
              <p:nvPr/>
            </p:nvSpPr>
            <p:spPr>
              <a:xfrm>
                <a:off x="508001" y="1295400"/>
                <a:ext cx="890978" cy="952500"/>
              </a:xfrm>
              <a:prstGeom prst="homePlate">
                <a:avLst/>
              </a:prstGeom>
              <a:solidFill>
                <a:srgbClr val="D9D9D9"/>
              </a:solidFill>
              <a:ln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400" b="1" dirty="0">
                    <a:solidFill>
                      <a:srgbClr val="000000"/>
                    </a:solidFill>
                  </a:rPr>
                  <a:t>Inicio</a:t>
                </a:r>
              </a:p>
            </p:txBody>
          </p:sp>
          <p:sp>
            <p:nvSpPr>
              <p:cNvPr id="16" name="Cheurón 32"/>
              <p:cNvSpPr/>
              <p:nvPr/>
            </p:nvSpPr>
            <p:spPr>
              <a:xfrm>
                <a:off x="809007" y="1295399"/>
                <a:ext cx="2070925" cy="952500"/>
              </a:xfrm>
              <a:prstGeom prst="chevro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400" dirty="0">
                    <a:solidFill>
                      <a:schemeClr val="tx1"/>
                    </a:solidFill>
                  </a:rPr>
                  <a:t>Definición</a:t>
                </a:r>
              </a:p>
            </p:txBody>
          </p:sp>
          <p:sp>
            <p:nvSpPr>
              <p:cNvPr id="17" name="Cheurón 33"/>
              <p:cNvSpPr/>
              <p:nvPr/>
            </p:nvSpPr>
            <p:spPr>
              <a:xfrm>
                <a:off x="1910690" y="1295400"/>
                <a:ext cx="2191327" cy="952500"/>
              </a:xfrm>
              <a:prstGeom prst="chevro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400" dirty="0">
                    <a:solidFill>
                      <a:schemeClr val="tx1"/>
                    </a:solidFill>
                  </a:rPr>
                  <a:t>Viabilidad</a:t>
                </a:r>
              </a:p>
            </p:txBody>
          </p:sp>
        </p:grpSp>
        <p:sp>
          <p:nvSpPr>
            <p:cNvPr id="11" name="Cheurón 27"/>
            <p:cNvSpPr/>
            <p:nvPr/>
          </p:nvSpPr>
          <p:spPr>
            <a:xfrm>
              <a:off x="3035300" y="1092201"/>
              <a:ext cx="2349500" cy="1212852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>
                  <a:solidFill>
                    <a:schemeClr val="tx1"/>
                  </a:solidFill>
                </a:rPr>
                <a:t>Planificación</a:t>
              </a:r>
            </a:p>
          </p:txBody>
        </p:sp>
        <p:sp>
          <p:nvSpPr>
            <p:cNvPr id="12" name="Cheurón 28"/>
            <p:cNvSpPr/>
            <p:nvPr/>
          </p:nvSpPr>
          <p:spPr>
            <a:xfrm>
              <a:off x="4679950" y="1085851"/>
              <a:ext cx="2152650" cy="1225552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>
                  <a:solidFill>
                    <a:schemeClr val="tx1"/>
                  </a:solidFill>
                </a:rPr>
                <a:t>Ejecución</a:t>
              </a:r>
              <a:r>
                <a:rPr lang="es-ES" dirty="0">
                  <a:solidFill>
                    <a:schemeClr val="tx1"/>
                  </a:solidFill>
                </a:rPr>
                <a:t> </a:t>
              </a:r>
              <a:r>
                <a:rPr lang="es-ES" sz="1400" dirty="0">
                  <a:solidFill>
                    <a:schemeClr val="tx1"/>
                  </a:solidFill>
                </a:rPr>
                <a:t>y</a:t>
              </a:r>
              <a:r>
                <a:rPr lang="es-ES" dirty="0">
                  <a:solidFill>
                    <a:schemeClr val="tx1"/>
                  </a:solidFill>
                </a:rPr>
                <a:t> </a:t>
              </a:r>
              <a:r>
                <a:rPr lang="es-ES" sz="1400" dirty="0">
                  <a:solidFill>
                    <a:schemeClr val="tx1"/>
                  </a:solidFill>
                </a:rPr>
                <a:t>Control</a:t>
              </a:r>
            </a:p>
          </p:txBody>
        </p:sp>
        <p:sp>
          <p:nvSpPr>
            <p:cNvPr id="13" name="Cheurón 29"/>
            <p:cNvSpPr/>
            <p:nvPr/>
          </p:nvSpPr>
          <p:spPr>
            <a:xfrm>
              <a:off x="5880100" y="1085849"/>
              <a:ext cx="2209800" cy="1231901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>
                  <a:solidFill>
                    <a:schemeClr val="tx1"/>
                  </a:solidFill>
                </a:rPr>
                <a:t>Validación</a:t>
              </a:r>
            </a:p>
          </p:txBody>
        </p:sp>
        <p:sp>
          <p:nvSpPr>
            <p:cNvPr id="14" name="Cheurón 30"/>
            <p:cNvSpPr/>
            <p:nvPr/>
          </p:nvSpPr>
          <p:spPr>
            <a:xfrm>
              <a:off x="7150100" y="1079501"/>
              <a:ext cx="1905001" cy="1238250"/>
            </a:xfrm>
            <a:prstGeom prst="chevron">
              <a:avLst/>
            </a:prstGeom>
            <a:solidFill>
              <a:srgbClr val="92D050"/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>
                  <a:solidFill>
                    <a:schemeClr val="tx1"/>
                  </a:solidFill>
                </a:rPr>
                <a:t>Cierre</a:t>
              </a:r>
            </a:p>
          </p:txBody>
        </p:sp>
      </p:grpSp>
      <p:sp>
        <p:nvSpPr>
          <p:cNvPr id="4" name="3 Cerrar llave"/>
          <p:cNvSpPr/>
          <p:nvPr/>
        </p:nvSpPr>
        <p:spPr>
          <a:xfrm rot="16200000">
            <a:off x="2542319" y="-359791"/>
            <a:ext cx="277887" cy="3922375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17 Cerrar llave"/>
          <p:cNvSpPr/>
          <p:nvPr/>
        </p:nvSpPr>
        <p:spPr>
          <a:xfrm rot="16200000">
            <a:off x="6343051" y="-208602"/>
            <a:ext cx="275331" cy="360040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4 CuadroTexto"/>
          <p:cNvSpPr txBox="1"/>
          <p:nvPr/>
        </p:nvSpPr>
        <p:spPr>
          <a:xfrm>
            <a:off x="5904652" y="114390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Proyecto</a:t>
            </a:r>
          </a:p>
        </p:txBody>
      </p:sp>
      <p:sp>
        <p:nvSpPr>
          <p:cNvPr id="20" name="19 CuadroTexto"/>
          <p:cNvSpPr txBox="1"/>
          <p:nvPr/>
        </p:nvSpPr>
        <p:spPr>
          <a:xfrm>
            <a:off x="2041620" y="1115100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Anteproyecto</a:t>
            </a:r>
          </a:p>
        </p:txBody>
      </p:sp>
      <p:grpSp>
        <p:nvGrpSpPr>
          <p:cNvPr id="29" name="Agrupar 13"/>
          <p:cNvGrpSpPr/>
          <p:nvPr/>
        </p:nvGrpSpPr>
        <p:grpSpPr>
          <a:xfrm>
            <a:off x="468494" y="2901368"/>
            <a:ext cx="7734300" cy="3328432"/>
            <a:chOff x="901700" y="2654300"/>
            <a:chExt cx="7734300" cy="3328432"/>
          </a:xfrm>
        </p:grpSpPr>
        <p:sp>
          <p:nvSpPr>
            <p:cNvPr id="33" name="CuadroTexto 17"/>
            <p:cNvSpPr txBox="1"/>
            <p:nvPr/>
          </p:nvSpPr>
          <p:spPr>
            <a:xfrm>
              <a:off x="901700" y="2654300"/>
              <a:ext cx="7696200" cy="369332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dirty="0"/>
                <a:t>Actualización de datos técnicos si ha habido variaciones durante el proyecto</a:t>
              </a:r>
            </a:p>
          </p:txBody>
        </p:sp>
        <p:sp>
          <p:nvSpPr>
            <p:cNvPr id="40" name="CuadroTexto 19"/>
            <p:cNvSpPr txBox="1"/>
            <p:nvPr/>
          </p:nvSpPr>
          <p:spPr>
            <a:xfrm>
              <a:off x="901700" y="3149600"/>
              <a:ext cx="7696200" cy="369332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dirty="0"/>
                <a:t>Documentación</a:t>
              </a:r>
            </a:p>
          </p:txBody>
        </p:sp>
        <p:sp>
          <p:nvSpPr>
            <p:cNvPr id="41" name="CuadroTexto 20"/>
            <p:cNvSpPr txBox="1"/>
            <p:nvPr/>
          </p:nvSpPr>
          <p:spPr>
            <a:xfrm>
              <a:off x="901700" y="3619500"/>
              <a:ext cx="7696200" cy="369332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dirty="0"/>
                <a:t>Documentación legal y/ o administrativa ( si procede)</a:t>
              </a:r>
            </a:p>
          </p:txBody>
        </p:sp>
        <p:sp>
          <p:nvSpPr>
            <p:cNvPr id="42" name="CuadroTexto 21"/>
            <p:cNvSpPr txBox="1"/>
            <p:nvPr/>
          </p:nvSpPr>
          <p:spPr>
            <a:xfrm>
              <a:off x="901700" y="4114800"/>
              <a:ext cx="7696200" cy="369332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dirty="0"/>
                <a:t>Archivo de la documentación técnica proyecto</a:t>
              </a:r>
            </a:p>
          </p:txBody>
        </p:sp>
        <p:sp>
          <p:nvSpPr>
            <p:cNvPr id="43" name="CuadroTexto 22"/>
            <p:cNvSpPr txBox="1"/>
            <p:nvPr/>
          </p:nvSpPr>
          <p:spPr>
            <a:xfrm>
              <a:off x="927100" y="4610100"/>
              <a:ext cx="7696200" cy="369332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dirty="0"/>
                <a:t>Valoración de la marcha del proyecto indicando puntos positivos y negativos</a:t>
              </a:r>
            </a:p>
          </p:txBody>
        </p:sp>
        <p:sp>
          <p:nvSpPr>
            <p:cNvPr id="44" name="CuadroTexto 23"/>
            <p:cNvSpPr txBox="1"/>
            <p:nvPr/>
          </p:nvSpPr>
          <p:spPr>
            <a:xfrm>
              <a:off x="939800" y="5105400"/>
              <a:ext cx="7696200" cy="369332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dirty="0"/>
                <a:t>Cierre contable del proyecto</a:t>
              </a:r>
            </a:p>
          </p:txBody>
        </p:sp>
        <p:sp>
          <p:nvSpPr>
            <p:cNvPr id="45" name="CuadroTexto 24"/>
            <p:cNvSpPr txBox="1"/>
            <p:nvPr/>
          </p:nvSpPr>
          <p:spPr>
            <a:xfrm>
              <a:off x="939800" y="5613400"/>
              <a:ext cx="7696200" cy="369332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dirty="0"/>
                <a:t>Traspaso del proyecto a Post-venta</a:t>
              </a:r>
            </a:p>
          </p:txBody>
        </p:sp>
      </p:grpSp>
      <p:sp>
        <p:nvSpPr>
          <p:cNvPr id="30" name="8 CuadroTexto">
            <a:extLst>
              <a:ext uri="{FF2B5EF4-FFF2-40B4-BE49-F238E27FC236}">
                <a16:creationId xmlns:a16="http://schemas.microsoft.com/office/drawing/2014/main" id="{0B498B95-FAA6-4E08-A295-AF2A328A7A70}"/>
              </a:ext>
            </a:extLst>
          </p:cNvPr>
          <p:cNvSpPr txBox="1"/>
          <p:nvPr/>
        </p:nvSpPr>
        <p:spPr>
          <a:xfrm>
            <a:off x="2195736" y="-33159"/>
            <a:ext cx="4903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Gestión de proyectos</a:t>
            </a:r>
          </a:p>
        </p:txBody>
      </p:sp>
      <p:sp>
        <p:nvSpPr>
          <p:cNvPr id="31" name="2 CuadroTexto">
            <a:extLst>
              <a:ext uri="{FF2B5EF4-FFF2-40B4-BE49-F238E27FC236}">
                <a16:creationId xmlns:a16="http://schemas.microsoft.com/office/drawing/2014/main" id="{116C3173-38B8-4641-BB80-A7D583416DB6}"/>
              </a:ext>
            </a:extLst>
          </p:cNvPr>
          <p:cNvSpPr txBox="1"/>
          <p:nvPr/>
        </p:nvSpPr>
        <p:spPr>
          <a:xfrm>
            <a:off x="578351" y="1"/>
            <a:ext cx="8674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Caracterización de proyectos externos</a:t>
            </a:r>
          </a:p>
        </p:txBody>
      </p:sp>
      <p:sp>
        <p:nvSpPr>
          <p:cNvPr id="32" name="2 CuadroTexto">
            <a:extLst>
              <a:ext uri="{FF2B5EF4-FFF2-40B4-BE49-F238E27FC236}">
                <a16:creationId xmlns:a16="http://schemas.microsoft.com/office/drawing/2014/main" id="{61F9A82E-DA8A-4D38-99E8-27D393EE8391}"/>
              </a:ext>
            </a:extLst>
          </p:cNvPr>
          <p:cNvSpPr txBox="1"/>
          <p:nvPr/>
        </p:nvSpPr>
        <p:spPr>
          <a:xfrm>
            <a:off x="578351" y="1"/>
            <a:ext cx="8674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Caracterización de proyectos externos</a:t>
            </a:r>
          </a:p>
        </p:txBody>
      </p:sp>
      <p:sp>
        <p:nvSpPr>
          <p:cNvPr id="34" name="2 CuadroTexto">
            <a:extLst>
              <a:ext uri="{FF2B5EF4-FFF2-40B4-BE49-F238E27FC236}">
                <a16:creationId xmlns:a16="http://schemas.microsoft.com/office/drawing/2014/main" id="{702E58DD-6548-4CEE-8D6A-9BE24E4C2B83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35" name="2 CuadroTexto">
            <a:extLst>
              <a:ext uri="{FF2B5EF4-FFF2-40B4-BE49-F238E27FC236}">
                <a16:creationId xmlns:a16="http://schemas.microsoft.com/office/drawing/2014/main" id="{3472C0D6-9293-46FC-96E1-D6C9E6456629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36" name="2 CuadroTexto">
            <a:extLst>
              <a:ext uri="{FF2B5EF4-FFF2-40B4-BE49-F238E27FC236}">
                <a16:creationId xmlns:a16="http://schemas.microsoft.com/office/drawing/2014/main" id="{9B21170A-D70A-4EB6-BC7B-0C72B98D4FD0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37" name="2 CuadroTexto">
            <a:extLst>
              <a:ext uri="{FF2B5EF4-FFF2-40B4-BE49-F238E27FC236}">
                <a16:creationId xmlns:a16="http://schemas.microsoft.com/office/drawing/2014/main" id="{31DF7A92-CC73-49BD-83A2-F8EB89F30D04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38" name="2 CuadroTexto">
            <a:extLst>
              <a:ext uri="{FF2B5EF4-FFF2-40B4-BE49-F238E27FC236}">
                <a16:creationId xmlns:a16="http://schemas.microsoft.com/office/drawing/2014/main" id="{08E4E53F-05E8-40E9-9CF7-418EE18E84E0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39" name="2 CuadroTexto">
            <a:extLst>
              <a:ext uri="{FF2B5EF4-FFF2-40B4-BE49-F238E27FC236}">
                <a16:creationId xmlns:a16="http://schemas.microsoft.com/office/drawing/2014/main" id="{EEDC46A4-F6BA-42B3-8A82-0B581F2DD332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47" name="2 CuadroTexto">
            <a:extLst>
              <a:ext uri="{FF2B5EF4-FFF2-40B4-BE49-F238E27FC236}">
                <a16:creationId xmlns:a16="http://schemas.microsoft.com/office/drawing/2014/main" id="{531529B0-2F92-4F38-B1BF-E529F8C3533A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48" name="2 CuadroTexto">
            <a:extLst>
              <a:ext uri="{FF2B5EF4-FFF2-40B4-BE49-F238E27FC236}">
                <a16:creationId xmlns:a16="http://schemas.microsoft.com/office/drawing/2014/main" id="{E0DB7224-1FFA-40FD-8C6B-42C9C5C0B2B6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49" name="2 CuadroTexto">
            <a:extLst>
              <a:ext uri="{FF2B5EF4-FFF2-40B4-BE49-F238E27FC236}">
                <a16:creationId xmlns:a16="http://schemas.microsoft.com/office/drawing/2014/main" id="{6C393764-D314-4228-B3A0-893DEDA2E986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50" name="2 CuadroTexto">
            <a:extLst>
              <a:ext uri="{FF2B5EF4-FFF2-40B4-BE49-F238E27FC236}">
                <a16:creationId xmlns:a16="http://schemas.microsoft.com/office/drawing/2014/main" id="{ED0C1FDB-92D2-4B38-ADD0-E9ED0DBE3342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51" name="2 CuadroTexto">
            <a:extLst>
              <a:ext uri="{FF2B5EF4-FFF2-40B4-BE49-F238E27FC236}">
                <a16:creationId xmlns:a16="http://schemas.microsoft.com/office/drawing/2014/main" id="{1347647D-3F83-49A7-9C71-6246C6CB00BE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904F4761-82A2-4355-A09F-E97EB9CC1C1F}"/>
              </a:ext>
            </a:extLst>
          </p:cNvPr>
          <p:cNvSpPr/>
          <p:nvPr/>
        </p:nvSpPr>
        <p:spPr>
          <a:xfrm>
            <a:off x="-1000" y="-11321"/>
            <a:ext cx="9144000" cy="634388"/>
          </a:xfrm>
          <a:prstGeom prst="rect">
            <a:avLst/>
          </a:prstGeom>
          <a:gradFill flip="none" rotWithShape="1">
            <a:gsLst>
              <a:gs pos="100000">
                <a:srgbClr val="83A62A"/>
              </a:gs>
              <a:gs pos="0">
                <a:schemeClr val="tx1"/>
              </a:gs>
              <a:gs pos="9000">
                <a:schemeClr val="tx1"/>
              </a:gs>
              <a:gs pos="24000">
                <a:schemeClr val="accent3">
                  <a:lumMod val="50000"/>
                </a:schemeClr>
              </a:gs>
              <a:gs pos="61000">
                <a:srgbClr val="83A62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3" name="Imagen 52">
            <a:extLst>
              <a:ext uri="{FF2B5EF4-FFF2-40B4-BE49-F238E27FC236}">
                <a16:creationId xmlns:a16="http://schemas.microsoft.com/office/drawing/2014/main" id="{68F25FCB-8E49-4385-9870-85CF7B7633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-11321"/>
            <a:ext cx="1691680" cy="689203"/>
          </a:xfrm>
          <a:prstGeom prst="rect">
            <a:avLst/>
          </a:prstGeom>
        </p:spPr>
      </p:pic>
      <p:sp>
        <p:nvSpPr>
          <p:cNvPr id="2" name="2 CuadroTexto">
            <a:extLst>
              <a:ext uri="{FF2B5EF4-FFF2-40B4-BE49-F238E27FC236}">
                <a16:creationId xmlns:a16="http://schemas.microsoft.com/office/drawing/2014/main" id="{BA1F4B88-68F5-2387-3429-41EB6C812A11}"/>
              </a:ext>
            </a:extLst>
          </p:cNvPr>
          <p:cNvSpPr txBox="1"/>
          <p:nvPr/>
        </p:nvSpPr>
        <p:spPr>
          <a:xfrm>
            <a:off x="1614593" y="19855"/>
            <a:ext cx="58047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1.5. La gestión de proyectos.</a:t>
            </a:r>
          </a:p>
        </p:txBody>
      </p:sp>
    </p:spTree>
    <p:extLst>
      <p:ext uri="{BB962C8B-B14F-4D97-AF65-F5344CB8AC3E}">
        <p14:creationId xmlns:p14="http://schemas.microsoft.com/office/powerpoint/2010/main" val="19414556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2654261" y="673532"/>
            <a:ext cx="3320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u="sng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de calidad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603975" y="6526565"/>
            <a:ext cx="595382" cy="365125"/>
          </a:xfrm>
        </p:spPr>
        <p:txBody>
          <a:bodyPr/>
          <a:lstStyle/>
          <a:p>
            <a:fld id="{DAD8BA2F-E335-4939-99DC-A7E50E548284}" type="slidenum">
              <a:rPr lang="en-US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43</a:t>
            </a:fld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2195736" y="-33159"/>
            <a:ext cx="4903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Gestión de proyectos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58" y="1262775"/>
            <a:ext cx="8312662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8 CuadroTexto">
            <a:extLst>
              <a:ext uri="{FF2B5EF4-FFF2-40B4-BE49-F238E27FC236}">
                <a16:creationId xmlns:a16="http://schemas.microsoft.com/office/drawing/2014/main" id="{D71EC73E-D313-4C47-A61A-28560614CF2E}"/>
              </a:ext>
            </a:extLst>
          </p:cNvPr>
          <p:cNvSpPr txBox="1"/>
          <p:nvPr/>
        </p:nvSpPr>
        <p:spPr>
          <a:xfrm>
            <a:off x="2195736" y="-33159"/>
            <a:ext cx="4903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Gestión de proyectos</a:t>
            </a:r>
          </a:p>
        </p:txBody>
      </p:sp>
      <p:sp>
        <p:nvSpPr>
          <p:cNvPr id="10" name="2 CuadroTexto">
            <a:extLst>
              <a:ext uri="{FF2B5EF4-FFF2-40B4-BE49-F238E27FC236}">
                <a16:creationId xmlns:a16="http://schemas.microsoft.com/office/drawing/2014/main" id="{6BEF5C2C-D630-48A0-8D2E-9DDA3BB431FD}"/>
              </a:ext>
            </a:extLst>
          </p:cNvPr>
          <p:cNvSpPr txBox="1"/>
          <p:nvPr/>
        </p:nvSpPr>
        <p:spPr>
          <a:xfrm>
            <a:off x="578351" y="1"/>
            <a:ext cx="8674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Caracterización de proyectos externos</a:t>
            </a:r>
          </a:p>
        </p:txBody>
      </p:sp>
      <p:sp>
        <p:nvSpPr>
          <p:cNvPr id="11" name="2 CuadroTexto">
            <a:extLst>
              <a:ext uri="{FF2B5EF4-FFF2-40B4-BE49-F238E27FC236}">
                <a16:creationId xmlns:a16="http://schemas.microsoft.com/office/drawing/2014/main" id="{8EDDABE9-7651-4E71-AE66-39901F56DA01}"/>
              </a:ext>
            </a:extLst>
          </p:cNvPr>
          <p:cNvSpPr txBox="1"/>
          <p:nvPr/>
        </p:nvSpPr>
        <p:spPr>
          <a:xfrm>
            <a:off x="578351" y="1"/>
            <a:ext cx="8674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Caracterización de proyectos externos</a:t>
            </a:r>
          </a:p>
        </p:txBody>
      </p:sp>
      <p:sp>
        <p:nvSpPr>
          <p:cNvPr id="12" name="2 CuadroTexto">
            <a:extLst>
              <a:ext uri="{FF2B5EF4-FFF2-40B4-BE49-F238E27FC236}">
                <a16:creationId xmlns:a16="http://schemas.microsoft.com/office/drawing/2014/main" id="{D4367AD7-2E71-4520-99AB-015B4C950822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13" name="2 CuadroTexto">
            <a:extLst>
              <a:ext uri="{FF2B5EF4-FFF2-40B4-BE49-F238E27FC236}">
                <a16:creationId xmlns:a16="http://schemas.microsoft.com/office/drawing/2014/main" id="{7EEC3B76-C68A-4581-865D-376E79DB3171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14" name="2 CuadroTexto">
            <a:extLst>
              <a:ext uri="{FF2B5EF4-FFF2-40B4-BE49-F238E27FC236}">
                <a16:creationId xmlns:a16="http://schemas.microsoft.com/office/drawing/2014/main" id="{B163E2D8-A7EB-4585-90F1-97C6FFF2F835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15" name="2 CuadroTexto">
            <a:extLst>
              <a:ext uri="{FF2B5EF4-FFF2-40B4-BE49-F238E27FC236}">
                <a16:creationId xmlns:a16="http://schemas.microsoft.com/office/drawing/2014/main" id="{90B7022B-2C0F-4F05-9902-B4D43C66912D}"/>
              </a:ext>
            </a:extLst>
          </p:cNvPr>
          <p:cNvSpPr txBox="1"/>
          <p:nvPr/>
        </p:nvSpPr>
        <p:spPr>
          <a:xfrm>
            <a:off x="1331640" y="-33159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de telecomunicación</a:t>
            </a:r>
          </a:p>
        </p:txBody>
      </p:sp>
      <p:sp>
        <p:nvSpPr>
          <p:cNvPr id="16" name="2 CuadroTexto">
            <a:extLst>
              <a:ext uri="{FF2B5EF4-FFF2-40B4-BE49-F238E27FC236}">
                <a16:creationId xmlns:a16="http://schemas.microsoft.com/office/drawing/2014/main" id="{432A700B-11C4-4097-AB94-FC346A616DF7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17" name="2 CuadroTexto">
            <a:extLst>
              <a:ext uri="{FF2B5EF4-FFF2-40B4-BE49-F238E27FC236}">
                <a16:creationId xmlns:a16="http://schemas.microsoft.com/office/drawing/2014/main" id="{3B31569E-AE46-428F-B626-CE56D9F0A1D5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18" name="2 CuadroTexto">
            <a:extLst>
              <a:ext uri="{FF2B5EF4-FFF2-40B4-BE49-F238E27FC236}">
                <a16:creationId xmlns:a16="http://schemas.microsoft.com/office/drawing/2014/main" id="{F0D335C0-D133-4679-ABFF-913B35F2F721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19" name="2 CuadroTexto">
            <a:extLst>
              <a:ext uri="{FF2B5EF4-FFF2-40B4-BE49-F238E27FC236}">
                <a16:creationId xmlns:a16="http://schemas.microsoft.com/office/drawing/2014/main" id="{502FDD07-84BE-45C1-974D-F0361F54DFCE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20" name="2 CuadroTexto">
            <a:extLst>
              <a:ext uri="{FF2B5EF4-FFF2-40B4-BE49-F238E27FC236}">
                <a16:creationId xmlns:a16="http://schemas.microsoft.com/office/drawing/2014/main" id="{5C3D2632-8684-45FD-879D-0AB217F2877C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21" name="2 CuadroTexto">
            <a:extLst>
              <a:ext uri="{FF2B5EF4-FFF2-40B4-BE49-F238E27FC236}">
                <a16:creationId xmlns:a16="http://schemas.microsoft.com/office/drawing/2014/main" id="{E9F5C5DC-1DB1-4602-AC2A-E02B04394793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22" name="2 CuadroTexto">
            <a:extLst>
              <a:ext uri="{FF2B5EF4-FFF2-40B4-BE49-F238E27FC236}">
                <a16:creationId xmlns:a16="http://schemas.microsoft.com/office/drawing/2014/main" id="{E34FE8D2-23A2-4276-B3AE-D833F22295AF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F5CF9102-82A3-4FD3-8C05-04BC0066E787}"/>
              </a:ext>
            </a:extLst>
          </p:cNvPr>
          <p:cNvSpPr/>
          <p:nvPr/>
        </p:nvSpPr>
        <p:spPr>
          <a:xfrm>
            <a:off x="-1000" y="-11321"/>
            <a:ext cx="9144000" cy="634388"/>
          </a:xfrm>
          <a:prstGeom prst="rect">
            <a:avLst/>
          </a:prstGeom>
          <a:gradFill flip="none" rotWithShape="1">
            <a:gsLst>
              <a:gs pos="100000">
                <a:srgbClr val="83A62A"/>
              </a:gs>
              <a:gs pos="0">
                <a:schemeClr val="tx1"/>
              </a:gs>
              <a:gs pos="9000">
                <a:schemeClr val="tx1"/>
              </a:gs>
              <a:gs pos="24000">
                <a:schemeClr val="accent3">
                  <a:lumMod val="50000"/>
                </a:schemeClr>
              </a:gs>
              <a:gs pos="61000">
                <a:srgbClr val="83A62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E929FD71-34D1-4A45-8325-E2B34A7FC6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-11321"/>
            <a:ext cx="1691680" cy="689203"/>
          </a:xfrm>
          <a:prstGeom prst="rect">
            <a:avLst/>
          </a:prstGeom>
        </p:spPr>
      </p:pic>
      <p:sp>
        <p:nvSpPr>
          <p:cNvPr id="2" name="2 CuadroTexto">
            <a:extLst>
              <a:ext uri="{FF2B5EF4-FFF2-40B4-BE49-F238E27FC236}">
                <a16:creationId xmlns:a16="http://schemas.microsoft.com/office/drawing/2014/main" id="{CDE5CF15-8464-9C69-352B-AA4B5BB9561B}"/>
              </a:ext>
            </a:extLst>
          </p:cNvPr>
          <p:cNvSpPr txBox="1"/>
          <p:nvPr/>
        </p:nvSpPr>
        <p:spPr>
          <a:xfrm>
            <a:off x="1614593" y="19855"/>
            <a:ext cx="58047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1.5. La gestión de proyectos.</a:t>
            </a:r>
          </a:p>
        </p:txBody>
      </p:sp>
    </p:spTree>
    <p:extLst>
      <p:ext uri="{BB962C8B-B14F-4D97-AF65-F5344CB8AC3E}">
        <p14:creationId xmlns:p14="http://schemas.microsoft.com/office/powerpoint/2010/main" val="2058023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FA0B3-8D22-4C61-9A46-076225528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>
            <a:extLst>
              <a:ext uri="{FF2B5EF4-FFF2-40B4-BE49-F238E27FC236}">
                <a16:creationId xmlns:a16="http://schemas.microsoft.com/office/drawing/2014/main" id="{96D5EFAE-5D67-9730-6CCC-C00E5554820D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7" name="6 Marcador de número de diapositiva">
            <a:extLst>
              <a:ext uri="{FF2B5EF4-FFF2-40B4-BE49-F238E27FC236}">
                <a16:creationId xmlns:a16="http://schemas.microsoft.com/office/drawing/2014/main" id="{E40B37FB-48AF-1BF8-3F5D-979127085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7162" y="6381328"/>
            <a:ext cx="370384" cy="365125"/>
          </a:xfrm>
        </p:spPr>
        <p:txBody>
          <a:bodyPr/>
          <a:lstStyle/>
          <a:p>
            <a:fld id="{DAD8BA2F-E335-4939-99DC-A7E50E548284}" type="slidenum">
              <a:rPr lang="en-US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7 CuadroTexto">
            <a:extLst>
              <a:ext uri="{FF2B5EF4-FFF2-40B4-BE49-F238E27FC236}">
                <a16:creationId xmlns:a16="http://schemas.microsoft.com/office/drawing/2014/main" id="{7AE72021-E4C9-E9C6-5B06-BC182C35CBA4}"/>
              </a:ext>
            </a:extLst>
          </p:cNvPr>
          <p:cNvSpPr txBox="1"/>
          <p:nvPr/>
        </p:nvSpPr>
        <p:spPr>
          <a:xfrm>
            <a:off x="1547664" y="623067"/>
            <a:ext cx="5697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u="sng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¿Qué es un proyecto Industrial?</a:t>
            </a:r>
          </a:p>
        </p:txBody>
      </p:sp>
      <p:sp>
        <p:nvSpPr>
          <p:cNvPr id="9" name="2 CuadroTexto">
            <a:extLst>
              <a:ext uri="{FF2B5EF4-FFF2-40B4-BE49-F238E27FC236}">
                <a16:creationId xmlns:a16="http://schemas.microsoft.com/office/drawing/2014/main" id="{888F2469-F494-34AA-432F-4983E54F51E8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CA1880E-88A3-D9EF-FBB3-1B7DBFD36654}"/>
              </a:ext>
            </a:extLst>
          </p:cNvPr>
          <p:cNvSpPr/>
          <p:nvPr/>
        </p:nvSpPr>
        <p:spPr>
          <a:xfrm>
            <a:off x="-1000" y="-11321"/>
            <a:ext cx="9144000" cy="634388"/>
          </a:xfrm>
          <a:prstGeom prst="rect">
            <a:avLst/>
          </a:prstGeom>
          <a:gradFill flip="none" rotWithShape="1">
            <a:gsLst>
              <a:gs pos="100000">
                <a:srgbClr val="83A62A"/>
              </a:gs>
              <a:gs pos="0">
                <a:schemeClr val="tx1"/>
              </a:gs>
              <a:gs pos="9000">
                <a:schemeClr val="tx1"/>
              </a:gs>
              <a:gs pos="24000">
                <a:schemeClr val="accent3">
                  <a:lumMod val="50000"/>
                </a:schemeClr>
              </a:gs>
              <a:gs pos="61000">
                <a:srgbClr val="83A62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795B468-17D8-DA4E-4340-63B7B65144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-11321"/>
            <a:ext cx="1691680" cy="689203"/>
          </a:xfrm>
          <a:prstGeom prst="rect">
            <a:avLst/>
          </a:prstGeom>
        </p:spPr>
      </p:pic>
      <p:sp>
        <p:nvSpPr>
          <p:cNvPr id="16" name="2 CuadroTexto">
            <a:extLst>
              <a:ext uri="{FF2B5EF4-FFF2-40B4-BE49-F238E27FC236}">
                <a16:creationId xmlns:a16="http://schemas.microsoft.com/office/drawing/2014/main" id="{E9C4C83C-69B4-BCFF-3B57-322638BBEBA5}"/>
              </a:ext>
            </a:extLst>
          </p:cNvPr>
          <p:cNvSpPr txBox="1"/>
          <p:nvPr/>
        </p:nvSpPr>
        <p:spPr>
          <a:xfrm>
            <a:off x="603999" y="-11321"/>
            <a:ext cx="5851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</a:t>
            </a:r>
            <a:r>
              <a:rPr lang="es-ES"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proyecto.</a:t>
            </a:r>
            <a:endParaRPr lang="es-E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DEEDE91-B9E7-F2AD-4510-2C6C5B42D029}"/>
              </a:ext>
            </a:extLst>
          </p:cNvPr>
          <p:cNvSpPr txBox="1"/>
          <p:nvPr/>
        </p:nvSpPr>
        <p:spPr>
          <a:xfrm>
            <a:off x="-999" y="1195900"/>
            <a:ext cx="9145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/>
              <a:t>ChatGPT</a:t>
            </a:r>
            <a:r>
              <a:rPr lang="es-ES" sz="1200" dirty="0"/>
              <a:t>: Un proyecto industrial es un plan o conjunto de actividades organizadas y estructuradas que tienen como objetivo la creación, mejora o expansión de una infraestructura, proceso o producto dentro del ámbito industrial. Este tipo de proyecto involucra la planificación, diseño, construcción, implementación y operación de instalaciones, maquinarias, sistemas de producción, o productos industriales. </a:t>
            </a:r>
          </a:p>
          <a:p>
            <a:r>
              <a:rPr lang="es-ES" sz="1200" dirty="0"/>
              <a:t>Los proyectos industriales son clave en sectores como la manufactura, energía, minería, construcción, entre otros, y buscan mejorar la eficiencia, productividad y competitividad de una empresa o industria. Además, suelen implicar un análisis detallado de aspectos como la viabilidad técnica, económica y ambiental, la gestión de recursos y la gestión de riesgos. </a:t>
            </a:r>
          </a:p>
          <a:p>
            <a:r>
              <a:rPr lang="es-ES" sz="1200" dirty="0"/>
              <a:t>En resumen, se trata de una iniciativa que abarca todas las etapas necesarias para alcanzar una meta industrial específica, </a:t>
            </a:r>
            <a:r>
              <a:rPr lang="es-ES" sz="1200" b="1" dirty="0"/>
              <a:t>desde la concepción hasta la puesta en marcha</a:t>
            </a:r>
            <a:r>
              <a:rPr lang="es-ES" sz="1200" dirty="0"/>
              <a:t>.</a:t>
            </a:r>
          </a:p>
          <a:p>
            <a:endParaRPr lang="es-ES" sz="1200" dirty="0"/>
          </a:p>
          <a:p>
            <a:r>
              <a:rPr lang="es-ES" sz="1200" dirty="0" err="1"/>
              <a:t>Copilot</a:t>
            </a:r>
            <a:r>
              <a:rPr lang="es-ES" sz="1200" dirty="0"/>
              <a:t>: Un proyecto industrial es una iniciativa que involucra la planificación, desarrollo y ejecución de actividades relacionadas con la producción de bienes o servicios a gran escala. Estos proyectos suelen incluir la construcción de fábricas, la instalación de maquinaria y equipos, y la implementación de procesos industriales para transformar materias primas en productos terminados.</a:t>
            </a:r>
          </a:p>
          <a:p>
            <a:endParaRPr lang="es-ES" sz="1200" dirty="0"/>
          </a:p>
          <a:p>
            <a:r>
              <a:rPr lang="es-ES" sz="1200" dirty="0" err="1"/>
              <a:t>DeepSeek</a:t>
            </a:r>
            <a:r>
              <a:rPr lang="es-ES" sz="1200" dirty="0"/>
              <a:t>: Un proyecto industrial es un conjunto planificado de actividades y recursos destinados a diseñar, desarrollar, implementar y operar una instalación, proceso o sistema industrial con el objetivo de producir bienes o servicios de manera eficiente, segura y sostenible. Estos proyectos suelen involucrar la construcción o modificación de infraestructuras, la adquisición de maquinaria y tecnología, y la organización de procesos productivos.</a:t>
            </a:r>
          </a:p>
          <a:p>
            <a:r>
              <a:rPr lang="es-ES" sz="1200" dirty="0"/>
              <a:t>Características clave de un proyecto industrial:</a:t>
            </a:r>
          </a:p>
          <a:p>
            <a:pPr marL="228600" indent="-228600">
              <a:buAutoNum type="arabicPeriod"/>
            </a:pPr>
            <a:r>
              <a:rPr lang="es-ES" sz="1200" dirty="0"/>
              <a:t>Objetivo claro: Busca resolver una necesidad específica, como la producción de un producto, la mejora de un proceso o la expansión de capacidades.</a:t>
            </a:r>
          </a:p>
          <a:p>
            <a:pPr marL="228600" indent="-228600">
              <a:buAutoNum type="arabicPeriod"/>
            </a:pPr>
            <a:r>
              <a:rPr lang="es-ES" sz="1200" dirty="0"/>
              <a:t>Enfoque multidisciplinario: Involucra áreas como ingeniería, finanzas, gestión, logística y medio ambiente.</a:t>
            </a:r>
          </a:p>
          <a:p>
            <a:pPr marL="228600" indent="-228600">
              <a:buAutoNum type="arabicPeriod"/>
            </a:pPr>
            <a:r>
              <a:rPr lang="es-ES" sz="1200" b="1" dirty="0"/>
              <a:t>Fases estructuradas</a:t>
            </a:r>
            <a:r>
              <a:rPr lang="es-ES" sz="1200" dirty="0"/>
              <a:t>: Suele seguir etapas como planificación, diseño, ejecución, puesta en marcha y operación.</a:t>
            </a:r>
          </a:p>
          <a:p>
            <a:pPr marL="228600" indent="-228600">
              <a:buAutoNum type="arabicPeriod"/>
            </a:pPr>
            <a:r>
              <a:rPr lang="es-ES" sz="1200" dirty="0"/>
              <a:t>Inversión significativa: Requiere recursos económicos, humanos y tecnológicos considerables.</a:t>
            </a:r>
          </a:p>
          <a:p>
            <a:pPr marL="228600" indent="-228600">
              <a:buAutoNum type="arabicPeriod"/>
            </a:pPr>
            <a:r>
              <a:rPr lang="es-ES" sz="1200" dirty="0"/>
              <a:t>Impacto económico y social: Genera empleo, impulsa la economía y puede transformar comunidades.</a:t>
            </a:r>
          </a:p>
          <a:p>
            <a:pPr marL="228600" indent="-228600">
              <a:buAutoNum type="arabicPeriod"/>
            </a:pPr>
            <a:r>
              <a:rPr lang="es-ES" sz="1200" dirty="0"/>
              <a:t>Sostenibilidad: Debe considerar aspectos ambientales, sociales y económicos para minimizar su impacto negativo.</a:t>
            </a:r>
          </a:p>
          <a:p>
            <a:r>
              <a:rPr lang="es-ES" sz="1200" dirty="0"/>
              <a:t>Ejemplos de proyectos industriales:- Construcción de una planta de fabricación de automóviles.- Instalación de una refinería de petróleo.- Desarrollo de una central de energía renovable (eólica, solar, etc.).- Implementación de una línea de producción automatizada en una fábrica.</a:t>
            </a:r>
          </a:p>
          <a:p>
            <a:r>
              <a:rPr lang="es-ES" sz="1200" dirty="0"/>
              <a:t>En resumen, un proyecto industrial es una iniciativa estratégica que combina tecnología, recursos y gestión para crear valor en el sector industrial, contribuyendo al desarrollo económico y tecnológico.</a:t>
            </a:r>
          </a:p>
          <a:p>
            <a:endParaRPr lang="ca-ES-valencia" sz="1200" dirty="0"/>
          </a:p>
        </p:txBody>
      </p:sp>
    </p:spTree>
    <p:extLst>
      <p:ext uri="{BB962C8B-B14F-4D97-AF65-F5344CB8AC3E}">
        <p14:creationId xmlns:p14="http://schemas.microsoft.com/office/powerpoint/2010/main" val="3831401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614461" y="6381328"/>
            <a:ext cx="370384" cy="365125"/>
          </a:xfrm>
        </p:spPr>
        <p:txBody>
          <a:bodyPr/>
          <a:lstStyle/>
          <a:p>
            <a:fld id="{DAD8BA2F-E335-4939-99DC-A7E50E548284}" type="slidenum">
              <a:rPr lang="en-US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1743092" y="613172"/>
            <a:ext cx="544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u="sng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Características de un proyecto</a:t>
            </a:r>
            <a:endParaRPr lang="es-ES" sz="2800" b="1" u="sng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2 CuadroTexto">
            <a:extLst>
              <a:ext uri="{FF2B5EF4-FFF2-40B4-BE49-F238E27FC236}">
                <a16:creationId xmlns:a16="http://schemas.microsoft.com/office/drawing/2014/main" id="{F488857E-7D49-4345-B430-0A596C724DFC}"/>
              </a:ext>
            </a:extLst>
          </p:cNvPr>
          <p:cNvSpPr txBox="1"/>
          <p:nvPr/>
        </p:nvSpPr>
        <p:spPr>
          <a:xfrm>
            <a:off x="-34060" y="-11321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23" name="2 CuadroTexto">
            <a:extLst>
              <a:ext uri="{FF2B5EF4-FFF2-40B4-BE49-F238E27FC236}">
                <a16:creationId xmlns:a16="http://schemas.microsoft.com/office/drawing/2014/main" id="{EFE5FEFE-C718-49D4-BFC2-9979E26AAEB7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902EDB14-6A4E-4313-8B50-74B1486396F5}"/>
              </a:ext>
            </a:extLst>
          </p:cNvPr>
          <p:cNvSpPr/>
          <p:nvPr/>
        </p:nvSpPr>
        <p:spPr>
          <a:xfrm>
            <a:off x="-1000" y="-11321"/>
            <a:ext cx="9144000" cy="634388"/>
          </a:xfrm>
          <a:prstGeom prst="rect">
            <a:avLst/>
          </a:prstGeom>
          <a:gradFill flip="none" rotWithShape="1">
            <a:gsLst>
              <a:gs pos="100000">
                <a:srgbClr val="83A62A"/>
              </a:gs>
              <a:gs pos="0">
                <a:schemeClr val="tx1"/>
              </a:gs>
              <a:gs pos="9000">
                <a:schemeClr val="tx1"/>
              </a:gs>
              <a:gs pos="24000">
                <a:schemeClr val="accent3">
                  <a:lumMod val="50000"/>
                </a:schemeClr>
              </a:gs>
              <a:gs pos="61000">
                <a:srgbClr val="83A62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D41906DB-B1CB-4643-9E96-6C05B1F0F5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-11321"/>
            <a:ext cx="1691680" cy="689203"/>
          </a:xfrm>
          <a:prstGeom prst="rect">
            <a:avLst/>
          </a:prstGeom>
        </p:spPr>
      </p:pic>
      <p:sp>
        <p:nvSpPr>
          <p:cNvPr id="27" name="CuadroTexto 2">
            <a:extLst>
              <a:ext uri="{FF2B5EF4-FFF2-40B4-BE49-F238E27FC236}">
                <a16:creationId xmlns:a16="http://schemas.microsoft.com/office/drawing/2014/main" id="{AC142F11-BC6C-44DD-8967-9E9375AF1AD5}"/>
              </a:ext>
            </a:extLst>
          </p:cNvPr>
          <p:cNvSpPr txBox="1"/>
          <p:nvPr/>
        </p:nvSpPr>
        <p:spPr>
          <a:xfrm>
            <a:off x="586073" y="1556792"/>
            <a:ext cx="802838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Documento técnico.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Requisitos y especificaciones determinadas.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Objetivos claros (coste, inversiones, plazos)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Normalizado.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Con una duración específica.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No repetitivo.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Realizado para obtener beneficios.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Dependiendo del tipo de proyecto puede ser 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individual/colectivo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multidisciplinar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,...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2 CuadroTexto">
            <a:extLst>
              <a:ext uri="{FF2B5EF4-FFF2-40B4-BE49-F238E27FC236}">
                <a16:creationId xmlns:a16="http://schemas.microsoft.com/office/drawing/2014/main" id="{46C3DF85-7C49-4521-A06A-ED2B2D0A6BE3}"/>
              </a:ext>
            </a:extLst>
          </p:cNvPr>
          <p:cNvSpPr txBox="1"/>
          <p:nvPr/>
        </p:nvSpPr>
        <p:spPr>
          <a:xfrm>
            <a:off x="603999" y="-11321"/>
            <a:ext cx="5851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</a:t>
            </a:r>
            <a:r>
              <a:rPr lang="es-ES"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proyecto.</a:t>
            </a:r>
            <a:endParaRPr lang="es-E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192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ángulo 27">
            <a:extLst>
              <a:ext uri="{FF2B5EF4-FFF2-40B4-BE49-F238E27FC236}">
                <a16:creationId xmlns:a16="http://schemas.microsoft.com/office/drawing/2014/main" id="{D0E0C3DC-2417-4DB3-8186-B4B5D5327EA2}"/>
              </a:ext>
            </a:extLst>
          </p:cNvPr>
          <p:cNvSpPr/>
          <p:nvPr/>
        </p:nvSpPr>
        <p:spPr>
          <a:xfrm>
            <a:off x="4719959" y="3354462"/>
            <a:ext cx="4032449" cy="20358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3DEFB7E-8841-49AC-AF23-F98B17E2119C}"/>
              </a:ext>
            </a:extLst>
          </p:cNvPr>
          <p:cNvSpPr/>
          <p:nvPr/>
        </p:nvSpPr>
        <p:spPr>
          <a:xfrm>
            <a:off x="323528" y="3359153"/>
            <a:ext cx="4032449" cy="203580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2 CuadroTexto"/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614461" y="6381328"/>
            <a:ext cx="370384" cy="365125"/>
          </a:xfrm>
        </p:spPr>
        <p:txBody>
          <a:bodyPr/>
          <a:lstStyle/>
          <a:p>
            <a:fld id="{DAD8BA2F-E335-4939-99DC-A7E50E548284}" type="slidenum">
              <a:rPr lang="en-US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2798597" y="620688"/>
            <a:ext cx="3858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u="sng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industrial</a:t>
            </a:r>
            <a:endParaRPr lang="es-ES" sz="2800" b="1" u="sng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ángulo 2"/>
          <p:cNvSpPr/>
          <p:nvPr/>
        </p:nvSpPr>
        <p:spPr>
          <a:xfrm>
            <a:off x="395536" y="3954799"/>
            <a:ext cx="3594100" cy="11111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Actividades continuas: 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trata de 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una actividad continua y generalmente repetitiva realizada por un área funcional de la empresa</a:t>
            </a:r>
          </a:p>
        </p:txBody>
      </p:sp>
      <p:sp>
        <p:nvSpPr>
          <p:cNvPr id="15" name="Rectángulo 8"/>
          <p:cNvSpPr/>
          <p:nvPr/>
        </p:nvSpPr>
        <p:spPr>
          <a:xfrm>
            <a:off x="4879346" y="3880427"/>
            <a:ext cx="3556000" cy="110172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Actividades discontinuas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 aquellas de duración determinada y que finalizan cuando se alcanzas los objetivos </a:t>
            </a:r>
          </a:p>
        </p:txBody>
      </p:sp>
      <p:sp>
        <p:nvSpPr>
          <p:cNvPr id="16" name="CuadroTexto 13"/>
          <p:cNvSpPr txBox="1"/>
          <p:nvPr/>
        </p:nvSpPr>
        <p:spPr>
          <a:xfrm>
            <a:off x="934814" y="3472310"/>
            <a:ext cx="2809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PRODUCCIÓN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5223532" y="3472310"/>
            <a:ext cx="2809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PROYECTOS</a:t>
            </a:r>
          </a:p>
        </p:txBody>
      </p:sp>
      <p:sp>
        <p:nvSpPr>
          <p:cNvPr id="22" name="2 CuadroTexto">
            <a:extLst>
              <a:ext uri="{FF2B5EF4-FFF2-40B4-BE49-F238E27FC236}">
                <a16:creationId xmlns:a16="http://schemas.microsoft.com/office/drawing/2014/main" id="{F488857E-7D49-4345-B430-0A596C724DFC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23" name="2 CuadroTexto">
            <a:extLst>
              <a:ext uri="{FF2B5EF4-FFF2-40B4-BE49-F238E27FC236}">
                <a16:creationId xmlns:a16="http://schemas.microsoft.com/office/drawing/2014/main" id="{EFE5FEFE-C718-49D4-BFC2-9979E26AAEB7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902EDB14-6A4E-4313-8B50-74B1486396F5}"/>
              </a:ext>
            </a:extLst>
          </p:cNvPr>
          <p:cNvSpPr/>
          <p:nvPr/>
        </p:nvSpPr>
        <p:spPr>
          <a:xfrm>
            <a:off x="-1000" y="-11321"/>
            <a:ext cx="9144000" cy="634388"/>
          </a:xfrm>
          <a:prstGeom prst="rect">
            <a:avLst/>
          </a:prstGeom>
          <a:gradFill flip="none" rotWithShape="1">
            <a:gsLst>
              <a:gs pos="100000">
                <a:srgbClr val="83A62A"/>
              </a:gs>
              <a:gs pos="0">
                <a:schemeClr val="tx1"/>
              </a:gs>
              <a:gs pos="9000">
                <a:schemeClr val="tx1"/>
              </a:gs>
              <a:gs pos="24000">
                <a:schemeClr val="accent3">
                  <a:lumMod val="50000"/>
                </a:schemeClr>
              </a:gs>
              <a:gs pos="61000">
                <a:srgbClr val="83A62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D41906DB-B1CB-4643-9E96-6C05B1F0F5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-11321"/>
            <a:ext cx="1691680" cy="689203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AC04E6B0-37E6-4B31-8807-76040F7EC78D}"/>
              </a:ext>
            </a:extLst>
          </p:cNvPr>
          <p:cNvSpPr txBox="1"/>
          <p:nvPr/>
        </p:nvSpPr>
        <p:spPr>
          <a:xfrm>
            <a:off x="1907704" y="1374354"/>
            <a:ext cx="62686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>
                <a:latin typeface="Arial" panose="020B0604020202020204" pitchFamily="34" charset="0"/>
                <a:cs typeface="Arial" panose="020B0604020202020204" pitchFamily="34" charset="0"/>
              </a:rPr>
              <a:t>Actividades dentro de una empresa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74616C28-9349-4084-A7D6-343E1F5889E0}"/>
              </a:ext>
            </a:extLst>
          </p:cNvPr>
          <p:cNvCxnSpPr/>
          <p:nvPr/>
        </p:nvCxnSpPr>
        <p:spPr>
          <a:xfrm flipH="1">
            <a:off x="2798597" y="1839036"/>
            <a:ext cx="1341355" cy="14606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2D51F49A-4385-413E-BE77-65214ECBE6E0}"/>
              </a:ext>
            </a:extLst>
          </p:cNvPr>
          <p:cNvCxnSpPr>
            <a:cxnSpLocks/>
          </p:cNvCxnSpPr>
          <p:nvPr/>
        </p:nvCxnSpPr>
        <p:spPr>
          <a:xfrm>
            <a:off x="5223532" y="1830525"/>
            <a:ext cx="1341355" cy="14606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2 CuadroTexto">
            <a:extLst>
              <a:ext uri="{FF2B5EF4-FFF2-40B4-BE49-F238E27FC236}">
                <a16:creationId xmlns:a16="http://schemas.microsoft.com/office/drawing/2014/main" id="{0D22D1E5-3F47-4548-A84C-5B2C1F5CE9E3}"/>
              </a:ext>
            </a:extLst>
          </p:cNvPr>
          <p:cNvSpPr txBox="1"/>
          <p:nvPr/>
        </p:nvSpPr>
        <p:spPr>
          <a:xfrm>
            <a:off x="603999" y="-11321"/>
            <a:ext cx="5851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</a:t>
            </a:r>
            <a:r>
              <a:rPr lang="es-ES"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proyecto.</a:t>
            </a:r>
            <a:endParaRPr lang="es-E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516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73616" y="6429740"/>
            <a:ext cx="370384" cy="365125"/>
          </a:xfrm>
        </p:spPr>
        <p:txBody>
          <a:bodyPr/>
          <a:lstStyle/>
          <a:p>
            <a:fld id="{DAD8BA2F-E335-4939-99DC-A7E50E548284}" type="slidenum">
              <a:rPr lang="en-US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Agrupar 28"/>
          <p:cNvGrpSpPr/>
          <p:nvPr/>
        </p:nvGrpSpPr>
        <p:grpSpPr>
          <a:xfrm>
            <a:off x="179512" y="3072008"/>
            <a:ext cx="8712969" cy="2103154"/>
            <a:chOff x="452415" y="3274750"/>
            <a:chExt cx="8518612" cy="2031260"/>
          </a:xfrm>
        </p:grpSpPr>
        <p:grpSp>
          <p:nvGrpSpPr>
            <p:cNvPr id="25" name="Agrupar 29"/>
            <p:cNvGrpSpPr/>
            <p:nvPr/>
          </p:nvGrpSpPr>
          <p:grpSpPr>
            <a:xfrm>
              <a:off x="452415" y="4661401"/>
              <a:ext cx="8518612" cy="644609"/>
              <a:chOff x="386798" y="3907868"/>
              <a:chExt cx="8518612" cy="644609"/>
            </a:xfrm>
          </p:grpSpPr>
          <p:grpSp>
            <p:nvGrpSpPr>
              <p:cNvPr id="31" name="Agrupar 35"/>
              <p:cNvGrpSpPr/>
              <p:nvPr/>
            </p:nvGrpSpPr>
            <p:grpSpPr>
              <a:xfrm>
                <a:off x="386798" y="3913502"/>
                <a:ext cx="5561738" cy="638975"/>
                <a:chOff x="386798" y="3913502"/>
                <a:chExt cx="5561738" cy="638975"/>
              </a:xfrm>
            </p:grpSpPr>
            <p:sp>
              <p:nvSpPr>
                <p:cNvPr id="33" name="Rectángulo redondeado 37"/>
                <p:cNvSpPr/>
                <p:nvPr/>
              </p:nvSpPr>
              <p:spPr>
                <a:xfrm>
                  <a:off x="386798" y="3928240"/>
                  <a:ext cx="2503907" cy="624237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b="1" dirty="0">
                      <a:solidFill>
                        <a:srgbClr val="953735"/>
                      </a:solidFill>
                      <a:latin typeface="Arial"/>
                      <a:cs typeface="Arial"/>
                    </a:rPr>
                    <a:t>Aspecto</a:t>
                  </a:r>
                  <a:r>
                    <a:rPr lang="es-ES" b="1" dirty="0">
                      <a:latin typeface="Arial"/>
                      <a:cs typeface="Arial"/>
                    </a:rPr>
                    <a:t> </a:t>
                  </a:r>
                  <a:r>
                    <a:rPr lang="es-ES" b="1" dirty="0">
                      <a:solidFill>
                        <a:srgbClr val="6984FF"/>
                      </a:solidFill>
                      <a:latin typeface="Arial"/>
                      <a:cs typeface="Arial"/>
                    </a:rPr>
                    <a:t>TÉCNICO</a:t>
                  </a:r>
                </a:p>
              </p:txBody>
            </p:sp>
            <p:sp>
              <p:nvSpPr>
                <p:cNvPr id="34" name="Rectángulo redondeado 38"/>
                <p:cNvSpPr/>
                <p:nvPr/>
              </p:nvSpPr>
              <p:spPr>
                <a:xfrm>
                  <a:off x="3262300" y="3913502"/>
                  <a:ext cx="2686236" cy="638975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b="1" dirty="0">
                      <a:solidFill>
                        <a:srgbClr val="953735"/>
                      </a:solidFill>
                      <a:latin typeface="Arial"/>
                      <a:cs typeface="Arial"/>
                    </a:rPr>
                    <a:t>Aspecto de </a:t>
                  </a:r>
                  <a:r>
                    <a:rPr lang="es-ES" b="1" dirty="0">
                      <a:solidFill>
                        <a:srgbClr val="6984FF"/>
                      </a:solidFill>
                      <a:latin typeface="Arial"/>
                      <a:cs typeface="Arial"/>
                    </a:rPr>
                    <a:t>GESTIÓN</a:t>
                  </a:r>
                </a:p>
              </p:txBody>
            </p:sp>
          </p:grpSp>
          <p:sp>
            <p:nvSpPr>
              <p:cNvPr id="32" name="Rectángulo redondeado 36"/>
              <p:cNvSpPr/>
              <p:nvPr/>
            </p:nvSpPr>
            <p:spPr>
              <a:xfrm>
                <a:off x="6343960" y="3907868"/>
                <a:ext cx="2561450" cy="638975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b="1" dirty="0">
                    <a:solidFill>
                      <a:srgbClr val="953735"/>
                    </a:solidFill>
                    <a:latin typeface="Arial"/>
                    <a:cs typeface="Arial"/>
                  </a:rPr>
                  <a:t>Aspecto</a:t>
                </a:r>
                <a:r>
                  <a:rPr lang="es-ES" b="1" dirty="0">
                    <a:latin typeface="Arial"/>
                    <a:cs typeface="Arial"/>
                  </a:rPr>
                  <a:t> </a:t>
                </a:r>
                <a:r>
                  <a:rPr lang="es-ES" b="1" dirty="0">
                    <a:solidFill>
                      <a:srgbClr val="6984FF"/>
                    </a:solidFill>
                    <a:latin typeface="Arial"/>
                    <a:cs typeface="Arial"/>
                  </a:rPr>
                  <a:t>FINANCIERO</a:t>
                </a:r>
              </a:p>
            </p:txBody>
          </p:sp>
        </p:grpSp>
        <p:grpSp>
          <p:nvGrpSpPr>
            <p:cNvPr id="26" name="Agrupar 30"/>
            <p:cNvGrpSpPr/>
            <p:nvPr/>
          </p:nvGrpSpPr>
          <p:grpSpPr>
            <a:xfrm>
              <a:off x="452415" y="3274750"/>
              <a:ext cx="8518611" cy="922450"/>
              <a:chOff x="386798" y="3791218"/>
              <a:chExt cx="8518611" cy="922450"/>
            </a:xfrm>
          </p:grpSpPr>
          <p:grpSp>
            <p:nvGrpSpPr>
              <p:cNvPr id="27" name="Agrupar 31"/>
              <p:cNvGrpSpPr/>
              <p:nvPr/>
            </p:nvGrpSpPr>
            <p:grpSpPr>
              <a:xfrm>
                <a:off x="386798" y="3791218"/>
                <a:ext cx="5772943" cy="922450"/>
                <a:chOff x="386798" y="3791218"/>
                <a:chExt cx="5772943" cy="922450"/>
              </a:xfrm>
            </p:grpSpPr>
            <p:sp>
              <p:nvSpPr>
                <p:cNvPr id="29" name="Rectángulo redondeado 33"/>
                <p:cNvSpPr/>
                <p:nvPr/>
              </p:nvSpPr>
              <p:spPr>
                <a:xfrm>
                  <a:off x="386798" y="3791218"/>
                  <a:ext cx="2503907" cy="913735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b="1" dirty="0">
                      <a:solidFill>
                        <a:srgbClr val="953735"/>
                      </a:solidFill>
                      <a:latin typeface="Arial"/>
                      <a:cs typeface="Arial"/>
                    </a:rPr>
                    <a:t>Trabajo técnico </a:t>
                  </a:r>
                  <a:r>
                    <a:rPr lang="es-ES" b="1" dirty="0">
                      <a:solidFill>
                        <a:srgbClr val="6984FF"/>
                      </a:solidFill>
                      <a:latin typeface="Arial"/>
                      <a:cs typeface="Arial"/>
                    </a:rPr>
                    <a:t>ESPECIFICACIONES</a:t>
                  </a:r>
                </a:p>
              </p:txBody>
            </p:sp>
            <p:sp>
              <p:nvSpPr>
                <p:cNvPr id="30" name="Rectángulo redondeado 34"/>
                <p:cNvSpPr/>
                <p:nvPr/>
              </p:nvSpPr>
              <p:spPr>
                <a:xfrm>
                  <a:off x="3051648" y="3799933"/>
                  <a:ext cx="3108093" cy="913735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b="1" dirty="0">
                      <a:solidFill>
                        <a:srgbClr val="953735"/>
                      </a:solidFill>
                      <a:latin typeface="Arial"/>
                      <a:cs typeface="Arial"/>
                    </a:rPr>
                    <a:t>con unos plazos, unos costes</a:t>
                  </a:r>
                </a:p>
                <a:p>
                  <a:pPr algn="ctr"/>
                  <a:r>
                    <a:rPr lang="es-ES" b="1" dirty="0">
                      <a:solidFill>
                        <a:srgbClr val="6984FF"/>
                      </a:solidFill>
                      <a:latin typeface="Arial"/>
                      <a:cs typeface="Arial"/>
                    </a:rPr>
                    <a:t>GESTION DEL PROYECTO</a:t>
                  </a:r>
                </a:p>
              </p:txBody>
            </p:sp>
          </p:grpSp>
          <p:sp>
            <p:nvSpPr>
              <p:cNvPr id="28" name="Rectángulo redondeado 32"/>
              <p:cNvSpPr/>
              <p:nvPr/>
            </p:nvSpPr>
            <p:spPr>
              <a:xfrm>
                <a:off x="6331542" y="3799933"/>
                <a:ext cx="2573867" cy="913735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b="1" dirty="0">
                    <a:solidFill>
                      <a:srgbClr val="953735"/>
                    </a:solidFill>
                    <a:latin typeface="Arial"/>
                    <a:cs typeface="Arial"/>
                  </a:rPr>
                  <a:t>y unas inversiones</a:t>
                </a:r>
              </a:p>
              <a:p>
                <a:pPr algn="ctr"/>
                <a:r>
                  <a:rPr lang="es-ES" b="1" dirty="0">
                    <a:solidFill>
                      <a:srgbClr val="6984FF"/>
                    </a:solidFill>
                    <a:latin typeface="Arial"/>
                    <a:cs typeface="Arial"/>
                  </a:rPr>
                  <a:t>EL PROYECTO COMO INVERSION</a:t>
                </a:r>
              </a:p>
            </p:txBody>
          </p:sp>
        </p:grpSp>
      </p:grpSp>
      <p:sp>
        <p:nvSpPr>
          <p:cNvPr id="24" name="Rectángulo redondeado 39"/>
          <p:cNvSpPr/>
          <p:nvPr/>
        </p:nvSpPr>
        <p:spPr>
          <a:xfrm>
            <a:off x="2590744" y="1173575"/>
            <a:ext cx="3610418" cy="1381546"/>
          </a:xfrm>
          <a:prstGeom prst="roundRect">
            <a:avLst/>
          </a:prstGeom>
          <a:solidFill>
            <a:schemeClr val="bg1">
              <a:lumMod val="7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rgbClr val="6984FF"/>
                </a:solidFill>
                <a:latin typeface="Arial"/>
                <a:cs typeface="Arial"/>
              </a:rPr>
              <a:t>PROYECTO</a:t>
            </a:r>
          </a:p>
          <a:p>
            <a:pPr algn="ctr"/>
            <a:r>
              <a:rPr lang="es-ES" b="1" dirty="0">
                <a:solidFill>
                  <a:srgbClr val="953735"/>
                </a:solidFill>
                <a:latin typeface="Arial"/>
                <a:cs typeface="Arial"/>
              </a:rPr>
              <a:t>Trabajo técnico no repetitivo con unos plazos, unos costes y unas inversiones</a:t>
            </a:r>
          </a:p>
        </p:txBody>
      </p:sp>
      <p:grpSp>
        <p:nvGrpSpPr>
          <p:cNvPr id="35" name="Agrupar 2"/>
          <p:cNvGrpSpPr/>
          <p:nvPr/>
        </p:nvGrpSpPr>
        <p:grpSpPr>
          <a:xfrm>
            <a:off x="275928" y="2598431"/>
            <a:ext cx="8538507" cy="3558864"/>
            <a:chOff x="420225" y="2844800"/>
            <a:chExt cx="8538507" cy="3558864"/>
          </a:xfrm>
        </p:grpSpPr>
        <p:cxnSp>
          <p:nvCxnSpPr>
            <p:cNvPr id="36" name="Conector recto de flecha 4"/>
            <p:cNvCxnSpPr/>
            <p:nvPr/>
          </p:nvCxnSpPr>
          <p:spPr>
            <a:xfrm flipH="1">
              <a:off x="1854200" y="2844800"/>
              <a:ext cx="2654300" cy="482600"/>
            </a:xfrm>
            <a:prstGeom prst="straightConnector1">
              <a:avLst/>
            </a:prstGeom>
            <a:ln w="57150" cmpd="sng">
              <a:solidFill>
                <a:srgbClr val="0077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20"/>
            <p:cNvCxnSpPr/>
            <p:nvPr/>
          </p:nvCxnSpPr>
          <p:spPr>
            <a:xfrm>
              <a:off x="4527550" y="2851150"/>
              <a:ext cx="2965450" cy="469900"/>
            </a:xfrm>
            <a:prstGeom prst="straightConnector1">
              <a:avLst/>
            </a:prstGeom>
            <a:ln w="57150" cmpd="sng">
              <a:solidFill>
                <a:srgbClr val="0077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de flecha 40"/>
            <p:cNvCxnSpPr/>
            <p:nvPr/>
          </p:nvCxnSpPr>
          <p:spPr>
            <a:xfrm>
              <a:off x="4533900" y="2851150"/>
              <a:ext cx="12700" cy="558800"/>
            </a:xfrm>
            <a:prstGeom prst="straightConnector1">
              <a:avLst/>
            </a:prstGeom>
            <a:ln w="57150" cmpd="sng">
              <a:solidFill>
                <a:srgbClr val="0077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41"/>
            <p:cNvCxnSpPr/>
            <p:nvPr/>
          </p:nvCxnSpPr>
          <p:spPr>
            <a:xfrm>
              <a:off x="1822450" y="4216400"/>
              <a:ext cx="12700" cy="558800"/>
            </a:xfrm>
            <a:prstGeom prst="straightConnector1">
              <a:avLst/>
            </a:prstGeom>
            <a:ln w="57150" cmpd="sng">
              <a:solidFill>
                <a:srgbClr val="0077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cto de flecha 42"/>
            <p:cNvCxnSpPr/>
            <p:nvPr/>
          </p:nvCxnSpPr>
          <p:spPr>
            <a:xfrm>
              <a:off x="4591050" y="4241800"/>
              <a:ext cx="12700" cy="558800"/>
            </a:xfrm>
            <a:prstGeom prst="straightConnector1">
              <a:avLst/>
            </a:prstGeom>
            <a:ln w="57150" cmpd="sng">
              <a:solidFill>
                <a:srgbClr val="0077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de flecha 43"/>
            <p:cNvCxnSpPr/>
            <p:nvPr/>
          </p:nvCxnSpPr>
          <p:spPr>
            <a:xfrm>
              <a:off x="7562850" y="4216400"/>
              <a:ext cx="12700" cy="558800"/>
            </a:xfrm>
            <a:prstGeom prst="straightConnector1">
              <a:avLst/>
            </a:prstGeom>
            <a:ln w="57150" cmpd="sng">
              <a:solidFill>
                <a:srgbClr val="0077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uadroTexto 24"/>
            <p:cNvSpPr txBox="1"/>
            <p:nvPr/>
          </p:nvSpPr>
          <p:spPr>
            <a:xfrm>
              <a:off x="420225" y="5747302"/>
              <a:ext cx="2362200" cy="64633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Las especificaciones del proyecto</a:t>
              </a:r>
            </a:p>
          </p:txBody>
        </p:sp>
        <p:sp>
          <p:nvSpPr>
            <p:cNvPr id="43" name="CuadroTexto 25"/>
            <p:cNvSpPr txBox="1"/>
            <p:nvPr/>
          </p:nvSpPr>
          <p:spPr>
            <a:xfrm>
              <a:off x="3245912" y="5757333"/>
              <a:ext cx="2785533" cy="64633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La gestión y planificación del proyecto</a:t>
              </a:r>
            </a:p>
          </p:txBody>
        </p:sp>
        <p:sp>
          <p:nvSpPr>
            <p:cNvPr id="44" name="CuadroTexto 26"/>
            <p:cNvSpPr txBox="1"/>
            <p:nvPr/>
          </p:nvSpPr>
          <p:spPr>
            <a:xfrm>
              <a:off x="6494932" y="5757333"/>
              <a:ext cx="2463800" cy="64633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La caracterización de la inversión</a:t>
              </a:r>
            </a:p>
          </p:txBody>
        </p:sp>
      </p:grpSp>
      <p:sp>
        <p:nvSpPr>
          <p:cNvPr id="45" name="7 CuadroTexto">
            <a:extLst>
              <a:ext uri="{FF2B5EF4-FFF2-40B4-BE49-F238E27FC236}">
                <a16:creationId xmlns:a16="http://schemas.microsoft.com/office/drawing/2014/main" id="{8D418A81-1F71-4613-A0F1-6A5D0400FAF7}"/>
              </a:ext>
            </a:extLst>
          </p:cNvPr>
          <p:cNvSpPr txBox="1"/>
          <p:nvPr/>
        </p:nvSpPr>
        <p:spPr>
          <a:xfrm>
            <a:off x="2798597" y="546123"/>
            <a:ext cx="3858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u="sng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industrial</a:t>
            </a:r>
            <a:endParaRPr lang="es-ES" sz="2800" b="1" u="sng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2 CuadroTexto">
            <a:extLst>
              <a:ext uri="{FF2B5EF4-FFF2-40B4-BE49-F238E27FC236}">
                <a16:creationId xmlns:a16="http://schemas.microsoft.com/office/drawing/2014/main" id="{F66AEAFD-8BF5-48CC-87EF-39839389C4FE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47" name="2 CuadroTexto">
            <a:extLst>
              <a:ext uri="{FF2B5EF4-FFF2-40B4-BE49-F238E27FC236}">
                <a16:creationId xmlns:a16="http://schemas.microsoft.com/office/drawing/2014/main" id="{5BE9FF6C-4832-49DA-B8C4-F7C4F99C1FDC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48" name="2 CuadroTexto">
            <a:extLst>
              <a:ext uri="{FF2B5EF4-FFF2-40B4-BE49-F238E27FC236}">
                <a16:creationId xmlns:a16="http://schemas.microsoft.com/office/drawing/2014/main" id="{9DE9CAAE-0276-4894-9A4D-86DA7D73F9C4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F7CCF186-44CB-4F52-B313-D88E1231E36D}"/>
              </a:ext>
            </a:extLst>
          </p:cNvPr>
          <p:cNvSpPr/>
          <p:nvPr/>
        </p:nvSpPr>
        <p:spPr>
          <a:xfrm>
            <a:off x="-1000" y="-11321"/>
            <a:ext cx="9144000" cy="634388"/>
          </a:xfrm>
          <a:prstGeom prst="rect">
            <a:avLst/>
          </a:prstGeom>
          <a:gradFill flip="none" rotWithShape="1">
            <a:gsLst>
              <a:gs pos="100000">
                <a:srgbClr val="83A62A"/>
              </a:gs>
              <a:gs pos="0">
                <a:schemeClr val="tx1"/>
              </a:gs>
              <a:gs pos="9000">
                <a:schemeClr val="tx1"/>
              </a:gs>
              <a:gs pos="24000">
                <a:schemeClr val="accent3">
                  <a:lumMod val="50000"/>
                </a:schemeClr>
              </a:gs>
              <a:gs pos="61000">
                <a:srgbClr val="83A62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1" name="Imagen 50">
            <a:extLst>
              <a:ext uri="{FF2B5EF4-FFF2-40B4-BE49-F238E27FC236}">
                <a16:creationId xmlns:a16="http://schemas.microsoft.com/office/drawing/2014/main" id="{CF4F74F7-F373-47EB-B6A1-7E4125E4A5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-11321"/>
            <a:ext cx="1691680" cy="689203"/>
          </a:xfrm>
          <a:prstGeom prst="rect">
            <a:avLst/>
          </a:prstGeom>
        </p:spPr>
      </p:pic>
      <p:sp>
        <p:nvSpPr>
          <p:cNvPr id="54" name="2 CuadroTexto">
            <a:extLst>
              <a:ext uri="{FF2B5EF4-FFF2-40B4-BE49-F238E27FC236}">
                <a16:creationId xmlns:a16="http://schemas.microsoft.com/office/drawing/2014/main" id="{5C029EF9-95A4-42BB-BF5A-48BE0EF0B378}"/>
              </a:ext>
            </a:extLst>
          </p:cNvPr>
          <p:cNvSpPr txBox="1"/>
          <p:nvPr/>
        </p:nvSpPr>
        <p:spPr>
          <a:xfrm>
            <a:off x="603999" y="-11321"/>
            <a:ext cx="5851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</a:t>
            </a:r>
            <a:r>
              <a:rPr lang="es-ES"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proyecto.</a:t>
            </a:r>
            <a:endParaRPr lang="es-E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Bocadillo nube: nube 1">
            <a:extLst>
              <a:ext uri="{FF2B5EF4-FFF2-40B4-BE49-F238E27FC236}">
                <a16:creationId xmlns:a16="http://schemas.microsoft.com/office/drawing/2014/main" id="{E43C98CC-1F3F-DCD7-5973-61CD58B0BD77}"/>
              </a:ext>
            </a:extLst>
          </p:cNvPr>
          <p:cNvSpPr/>
          <p:nvPr/>
        </p:nvSpPr>
        <p:spPr>
          <a:xfrm>
            <a:off x="6657346" y="1159186"/>
            <a:ext cx="2485653" cy="955749"/>
          </a:xfrm>
          <a:prstGeom prst="cloudCallout">
            <a:avLst>
              <a:gd name="adj1" fmla="val -66008"/>
              <a:gd name="adj2" fmla="val 51869"/>
            </a:avLst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rgbClr val="953735"/>
                </a:solidFill>
                <a:latin typeface="Arial"/>
                <a:cs typeface="Arial"/>
              </a:rPr>
              <a:t>Aspecto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b="1" dirty="0">
                <a:solidFill>
                  <a:srgbClr val="6984FF"/>
                </a:solidFill>
                <a:latin typeface="Arial"/>
                <a:cs typeface="Arial"/>
              </a:rPr>
              <a:t>COMERCIAL</a:t>
            </a:r>
          </a:p>
        </p:txBody>
      </p:sp>
    </p:spTree>
    <p:extLst>
      <p:ext uri="{BB962C8B-B14F-4D97-AF65-F5344CB8AC3E}">
        <p14:creationId xmlns:p14="http://schemas.microsoft.com/office/powerpoint/2010/main" val="3317345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>
            <a:extLst>
              <a:ext uri="{FF2B5EF4-FFF2-40B4-BE49-F238E27FC236}">
                <a16:creationId xmlns:a16="http://schemas.microsoft.com/office/drawing/2014/main" id="{E4C8E4F1-BABE-4FFE-856A-20D31242A527}"/>
              </a:ext>
            </a:extLst>
          </p:cNvPr>
          <p:cNvSpPr/>
          <p:nvPr/>
        </p:nvSpPr>
        <p:spPr>
          <a:xfrm>
            <a:off x="6156176" y="4221088"/>
            <a:ext cx="2016224" cy="7830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BEA439C0-E1A3-410F-89F8-CF406446148D}"/>
              </a:ext>
            </a:extLst>
          </p:cNvPr>
          <p:cNvSpPr/>
          <p:nvPr/>
        </p:nvSpPr>
        <p:spPr>
          <a:xfrm>
            <a:off x="6156176" y="3301681"/>
            <a:ext cx="2016224" cy="7830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34BC3F1-0912-46D8-8D3E-9F44436A5B7C}"/>
              </a:ext>
            </a:extLst>
          </p:cNvPr>
          <p:cNvSpPr/>
          <p:nvPr/>
        </p:nvSpPr>
        <p:spPr>
          <a:xfrm>
            <a:off x="6156176" y="2361485"/>
            <a:ext cx="2016224" cy="7830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2 CuadroTexto"/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72616" y="6381328"/>
            <a:ext cx="370384" cy="365125"/>
          </a:xfrm>
        </p:spPr>
        <p:txBody>
          <a:bodyPr/>
          <a:lstStyle/>
          <a:p>
            <a:fld id="{DAD8BA2F-E335-4939-99DC-A7E50E548284}" type="slidenum">
              <a:rPr lang="en-US" sz="16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1970950" y="589949"/>
            <a:ext cx="5593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u="sng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Tipos de proyectos industriales</a:t>
            </a:r>
          </a:p>
        </p:txBody>
      </p:sp>
      <p:sp>
        <p:nvSpPr>
          <p:cNvPr id="45" name="CuadroTexto 6"/>
          <p:cNvSpPr txBox="1"/>
          <p:nvPr/>
        </p:nvSpPr>
        <p:spPr>
          <a:xfrm>
            <a:off x="6156176" y="2361485"/>
            <a:ext cx="228919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7700"/>
              </a:buClr>
            </a:pPr>
            <a:r>
              <a:rPr lang="es-ES" sz="2000" b="1" dirty="0">
                <a:solidFill>
                  <a:srgbClr val="C00000"/>
                </a:solidFill>
              </a:rPr>
              <a:t>Investigación y Desarrollo.</a:t>
            </a:r>
          </a:p>
          <a:p>
            <a:pPr>
              <a:buClr>
                <a:srgbClr val="007700"/>
              </a:buClr>
            </a:pPr>
            <a:endParaRPr lang="es-ES" sz="2000" b="1" dirty="0">
              <a:solidFill>
                <a:srgbClr val="C00000"/>
              </a:solidFill>
            </a:endParaRPr>
          </a:p>
          <a:p>
            <a:pPr>
              <a:buClr>
                <a:srgbClr val="007700"/>
              </a:buClr>
            </a:pPr>
            <a:r>
              <a:rPr lang="es-ES" sz="2000" b="1" dirty="0">
                <a:solidFill>
                  <a:srgbClr val="C00000"/>
                </a:solidFill>
              </a:rPr>
              <a:t>Producto o de Oficina Técnica.</a:t>
            </a:r>
          </a:p>
          <a:p>
            <a:pPr>
              <a:buClr>
                <a:srgbClr val="007700"/>
              </a:buClr>
            </a:pPr>
            <a:endParaRPr lang="es-ES" sz="2000" b="1" dirty="0">
              <a:solidFill>
                <a:srgbClr val="C00000"/>
              </a:solidFill>
            </a:endParaRPr>
          </a:p>
          <a:p>
            <a:pPr>
              <a:buClr>
                <a:srgbClr val="007700"/>
              </a:buClr>
            </a:pPr>
            <a:endParaRPr lang="es-ES" sz="1000" b="1" dirty="0">
              <a:solidFill>
                <a:srgbClr val="C00000"/>
              </a:solidFill>
            </a:endParaRPr>
          </a:p>
          <a:p>
            <a:pPr>
              <a:buClr>
                <a:srgbClr val="007700"/>
              </a:buClr>
            </a:pPr>
            <a:r>
              <a:rPr lang="es-ES" sz="2000" b="1" dirty="0">
                <a:solidFill>
                  <a:srgbClr val="C00000"/>
                </a:solidFill>
              </a:rPr>
              <a:t>Infraestructura</a:t>
            </a:r>
            <a:r>
              <a:rPr lang="es-ES" sz="2000" dirty="0">
                <a:solidFill>
                  <a:srgbClr val="C00000"/>
                </a:solidFill>
              </a:rPr>
              <a:t>.</a:t>
            </a:r>
          </a:p>
        </p:txBody>
      </p:sp>
      <p:sp>
        <p:nvSpPr>
          <p:cNvPr id="46" name="CuadroTexto 28"/>
          <p:cNvSpPr txBox="1"/>
          <p:nvPr/>
        </p:nvSpPr>
        <p:spPr>
          <a:xfrm>
            <a:off x="309698" y="1484784"/>
            <a:ext cx="432048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solidFill>
                  <a:srgbClr val="953735"/>
                </a:solidFill>
              </a:rPr>
              <a:t>Ejemplos de proyectos</a:t>
            </a:r>
            <a:endParaRPr lang="es-ES" sz="2800" i="1" dirty="0">
              <a:solidFill>
                <a:srgbClr val="953735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Lanzar un nuevo producto.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Construir un nuevo edificio.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Enviar un hombre a la luna.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Realizar un plan de reorganización de una empresa.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Construir una nueva planta de fabricación.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Concebir y desarrollar una nueva aplicación informática.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Lanzar un plan de desarrollo nacional.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Organizar los juegos olímpicos.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Diseñar un nuevo modelo de automóvil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.....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0" name="2 CuadroTexto">
            <a:extLst>
              <a:ext uri="{FF2B5EF4-FFF2-40B4-BE49-F238E27FC236}">
                <a16:creationId xmlns:a16="http://schemas.microsoft.com/office/drawing/2014/main" id="{54A6EC24-B225-4974-B9B4-3C5B7995B326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11" name="2 CuadroTexto">
            <a:extLst>
              <a:ext uri="{FF2B5EF4-FFF2-40B4-BE49-F238E27FC236}">
                <a16:creationId xmlns:a16="http://schemas.microsoft.com/office/drawing/2014/main" id="{35864ACB-8243-4FB9-B487-FED44A4A7BD2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12" name="2 CuadroTexto">
            <a:extLst>
              <a:ext uri="{FF2B5EF4-FFF2-40B4-BE49-F238E27FC236}">
                <a16:creationId xmlns:a16="http://schemas.microsoft.com/office/drawing/2014/main" id="{3054342D-B3AA-4CE3-8E98-9FD1F8426F6A}"/>
              </a:ext>
            </a:extLst>
          </p:cNvPr>
          <p:cNvSpPr txBox="1"/>
          <p:nvPr/>
        </p:nvSpPr>
        <p:spPr>
          <a:xfrm>
            <a:off x="603999" y="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de proyecto industrial</a:t>
            </a:r>
          </a:p>
        </p:txBody>
      </p:sp>
      <p:sp>
        <p:nvSpPr>
          <p:cNvPr id="13" name="2 CuadroTexto">
            <a:extLst>
              <a:ext uri="{FF2B5EF4-FFF2-40B4-BE49-F238E27FC236}">
                <a16:creationId xmlns:a16="http://schemas.microsoft.com/office/drawing/2014/main" id="{A99CDE5F-AF06-4EEB-A31B-AD75609029A6}"/>
              </a:ext>
            </a:extLst>
          </p:cNvPr>
          <p:cNvSpPr txBox="1"/>
          <p:nvPr/>
        </p:nvSpPr>
        <p:spPr>
          <a:xfrm>
            <a:off x="3705168" y="-3315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540C6FC-4A2B-468C-AB62-10ACB0CD629C}"/>
              </a:ext>
            </a:extLst>
          </p:cNvPr>
          <p:cNvSpPr/>
          <p:nvPr/>
        </p:nvSpPr>
        <p:spPr>
          <a:xfrm>
            <a:off x="-1000" y="-11321"/>
            <a:ext cx="9144000" cy="634388"/>
          </a:xfrm>
          <a:prstGeom prst="rect">
            <a:avLst/>
          </a:prstGeom>
          <a:gradFill flip="none" rotWithShape="1">
            <a:gsLst>
              <a:gs pos="100000">
                <a:srgbClr val="83A62A"/>
              </a:gs>
              <a:gs pos="0">
                <a:schemeClr val="tx1"/>
              </a:gs>
              <a:gs pos="9000">
                <a:schemeClr val="tx1"/>
              </a:gs>
              <a:gs pos="24000">
                <a:schemeClr val="accent3">
                  <a:lumMod val="50000"/>
                </a:schemeClr>
              </a:gs>
              <a:gs pos="61000">
                <a:srgbClr val="83A62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27CD43F-7B1D-496A-B79C-2A7ADF295B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-11321"/>
            <a:ext cx="1691680" cy="689203"/>
          </a:xfrm>
          <a:prstGeom prst="rect">
            <a:avLst/>
          </a:prstGeom>
        </p:spPr>
      </p:pic>
      <p:sp>
        <p:nvSpPr>
          <p:cNvPr id="16" name="2 CuadroTexto">
            <a:extLst>
              <a:ext uri="{FF2B5EF4-FFF2-40B4-BE49-F238E27FC236}">
                <a16:creationId xmlns:a16="http://schemas.microsoft.com/office/drawing/2014/main" id="{296DFB67-17AD-4174-9CD5-282AB9A6D873}"/>
              </a:ext>
            </a:extLst>
          </p:cNvPr>
          <p:cNvSpPr txBox="1"/>
          <p:nvPr/>
        </p:nvSpPr>
        <p:spPr>
          <a:xfrm>
            <a:off x="603999" y="-11321"/>
            <a:ext cx="5851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 El concepto </a:t>
            </a:r>
            <a:r>
              <a:rPr lang="es-ES"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proyecto.</a:t>
            </a:r>
            <a:endParaRPr lang="es-E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39A59A3B-4CC3-4092-A890-1C810D50D0EC}"/>
              </a:ext>
            </a:extLst>
          </p:cNvPr>
          <p:cNvSpPr/>
          <p:nvPr/>
        </p:nvSpPr>
        <p:spPr>
          <a:xfrm>
            <a:off x="4644008" y="3288591"/>
            <a:ext cx="1011572" cy="64807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2202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2691</TotalTime>
  <Words>6429</Words>
  <Application>Microsoft Office PowerPoint</Application>
  <PresentationFormat>Presentación en pantalla (4:3)</PresentationFormat>
  <Paragraphs>1174</Paragraphs>
  <Slides>43</Slides>
  <Notes>42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43</vt:i4>
      </vt:variant>
    </vt:vector>
  </HeadingPairs>
  <TitlesOfParts>
    <vt:vector size="48" baseType="lpstr">
      <vt:lpstr>Arial</vt:lpstr>
      <vt:lpstr>Calibri</vt:lpstr>
      <vt:lpstr>ÇlÇr ñæí©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Isaac</dc:creator>
  <cp:lastModifiedBy>Alejandro Laguna Sanz</cp:lastModifiedBy>
  <cp:revision>134</cp:revision>
  <dcterms:created xsi:type="dcterms:W3CDTF">2018-12-24T14:35:07Z</dcterms:created>
  <dcterms:modified xsi:type="dcterms:W3CDTF">2025-11-29T12:26:03Z</dcterms:modified>
</cp:coreProperties>
</file>